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sldIdLst>
    <p:sldId id="256" r:id="rId3"/>
    <p:sldId id="266" r:id="rId4"/>
    <p:sldId id="267" r:id="rId5"/>
    <p:sldId id="268" r:id="rId6"/>
    <p:sldId id="282" r:id="rId7"/>
    <p:sldId id="269" r:id="rId8"/>
    <p:sldId id="283" r:id="rId9"/>
    <p:sldId id="274" r:id="rId10"/>
    <p:sldId id="284" r:id="rId11"/>
    <p:sldId id="275" r:id="rId12"/>
    <p:sldId id="285" r:id="rId13"/>
    <p:sldId id="279" r:id="rId14"/>
    <p:sldId id="276" r:id="rId15"/>
    <p:sldId id="271" r:id="rId16"/>
    <p:sldId id="281" r:id="rId17"/>
    <p:sldId id="272" r:id="rId18"/>
    <p:sldId id="277"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86F11-8911-44BB-B50B-195A8B514005}" v="5" dt="2023-01-25T08:00:26.423"/>
    <p1510:client id="{4CBB1CC0-AE69-AC48-F68B-5DC9224371AE}" v="533" dt="2023-02-16T15:53:57.269"/>
    <p1510:client id="{551EA39E-E22F-B6FE-BA32-271196B3F63A}" v="2" dt="2023-02-12T15:16:17.114"/>
    <p1510:client id="{724DB693-45CE-6AB2-5EEF-98B9DAD9E0FA}" v="234" dt="2023-02-19T18:51:30.373"/>
    <p1510:client id="{9953825B-9A8C-0775-7F0F-4529B2F3AE03}" v="4" dt="2023-02-23T19:43:37.835"/>
    <p1510:client id="{D3DD7873-CF18-B1E5-414B-425DDD0C337B}" v="5" dt="2023-02-23T19:41:55.405"/>
    <p1510:client id="{FB4BC017-71B9-297D-3E4C-FE98EA9888BD}" v="21" dt="2023-02-17T08:20:55.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9T17:54:43.424"/>
    </inkml:context>
    <inkml:brush xml:id="br0">
      <inkml:brushProperty name="width" value="0.1" units="cm"/>
      <inkml:brushProperty name="height" value="0.1" units="cm"/>
      <inkml:brushProperty name="color" value="#E71224"/>
    </inkml:brush>
  </inkml:definitions>
  <inkml:trace contextRef="#ctx0" brushRef="#br0">13062 6432 12001 0 0,'0'3'2705'0'0,"-25"-6"-5402"0"0,-1-7-624 0 0,3-2 3321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3T19:37:04.768"/>
    </inkml:context>
    <inkml:brush xml:id="br0">
      <inkml:brushProperty name="width" value="0.1" units="cm"/>
      <inkml:brushProperty name="height" value="0.1" units="cm"/>
      <inkml:brushProperty name="color" value="#E71224"/>
    </inkml:brush>
  </inkml:definitions>
  <inkml:trace contextRef="#ctx0" brushRef="#br0">25994 5872 1711 0 0,'0'-1'2432'0'0,"-3"0"4290"0"0,-1-2-11963 0 0,1 1 5241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2/25/2023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0570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2/25/2023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7647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2/25/2023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1990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2/25/2023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27340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2/25/2023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31026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2/25/2023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9362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2/25/2023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35386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2/25/2023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38820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2/25/2023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53049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2/25/2023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86950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2/25/2023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169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25/02/2023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25/02/2023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2/25/2023</a:t>
            </a:fld>
            <a:endParaRPr lang="en-US" sz="100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08595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802077735/4af5e2d8cf" TargetMode="External"/><Relationship Id="rId2" Type="http://schemas.openxmlformats.org/officeDocument/2006/relationships/hyperlink" Target="https://vimeo.com/802077701/16682cce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thingiverse.com/search?q=JetPackSquirrel1ndustries&amp;page=1&amp;type=things&amp;sort=relevant"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customXml" Target="../ink/ink1.xml"/><Relationship Id="rId2" Type="http://schemas.openxmlformats.org/officeDocument/2006/relationships/image" Target="../media/image41.png"/><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430.png"/><Relationship Id="rId5" Type="http://schemas.openxmlformats.org/officeDocument/2006/relationships/image" Target="../media/image44.png"/><Relationship Id="rId10" Type="http://schemas.openxmlformats.org/officeDocument/2006/relationships/customXml" Target="../ink/ink2.xml"/><Relationship Id="rId4" Type="http://schemas.openxmlformats.org/officeDocument/2006/relationships/image" Target="../media/image43.jpeg"/><Relationship Id="rId9" Type="http://schemas.openxmlformats.org/officeDocument/2006/relationships/image" Target="../media/image420.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802077584/af06318d9c" TargetMode="External"/><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sv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802077614/ee798c8a38" TargetMode="External"/><Relationship Id="rId2" Type="http://schemas.openxmlformats.org/officeDocument/2006/relationships/hyperlink" Target="https://vimeo.com/802077630/fbbcd603b2" TargetMode="External"/><Relationship Id="rId1" Type="http://schemas.openxmlformats.org/officeDocument/2006/relationships/slideLayout" Target="../slideLayouts/slideLayout2.xml"/><Relationship Id="rId4" Type="http://schemas.openxmlformats.org/officeDocument/2006/relationships/hyperlink" Target="https://vimeo.com/802077654/9f57f8568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hyperlink" Target="https://vimeo.com/802077559/b04e78fbe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hyperlink" Target="https://vimeo.com/802077672/aedfaa3a3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water, nature, wave&#10;&#10;Description automatically generated">
            <a:extLst>
              <a:ext uri="{FF2B5EF4-FFF2-40B4-BE49-F238E27FC236}">
                <a16:creationId xmlns:a16="http://schemas.microsoft.com/office/drawing/2014/main" id="{E4961770-E9CB-EE9F-7633-D322680739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808"/>
            <a:ext cx="12246679" cy="6888747"/>
          </a:xfrm>
          <a:prstGeom prst="rect">
            <a:avLst/>
          </a:prstGeom>
        </p:spPr>
      </p:pic>
      <p:sp>
        <p:nvSpPr>
          <p:cNvPr id="7"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6119" y="777106"/>
            <a:ext cx="10692713"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cs typeface="Calibri Light"/>
              </a:rPr>
              <a:t>Millennium </a:t>
            </a:r>
            <a:r>
              <a:rPr lang="en-GB" sz="5200">
                <a:solidFill>
                  <a:srgbClr val="FFFFFF"/>
                </a:solidFill>
                <a:cs typeface="Calibri Light"/>
              </a:rPr>
              <a:t>Award - Design </a:t>
            </a:r>
            <a:r>
              <a:rPr lang="en-GB" sz="5200" dirty="0">
                <a:solidFill>
                  <a:srgbClr val="FFFFFF"/>
                </a:solidFill>
                <a:cs typeface="Calibri Light"/>
              </a:rPr>
              <a:t>Technology</a:t>
            </a:r>
            <a:br>
              <a:rPr lang="en-GB" sz="5200" dirty="0">
                <a:solidFill>
                  <a:srgbClr val="FFFFFF"/>
                </a:solidFill>
                <a:cs typeface="Calibri Light"/>
              </a:rPr>
            </a:br>
            <a:r>
              <a:rPr lang="en-GB" sz="4400" dirty="0">
                <a:solidFill>
                  <a:srgbClr val="FFFFFF"/>
                </a:solidFill>
                <a:cs typeface="Calibri Light"/>
              </a:rPr>
              <a:t>Digital Portfolio</a:t>
            </a:r>
            <a:br>
              <a:rPr lang="en-GB" sz="5200" dirty="0">
                <a:solidFill>
                  <a:srgbClr val="FFFFFF"/>
                </a:solidFill>
                <a:cs typeface="Calibri Light"/>
              </a:rPr>
            </a:br>
            <a:r>
              <a:rPr lang="en-GB" sz="3600" dirty="0">
                <a:solidFill>
                  <a:srgbClr val="FFFFFF"/>
                </a:solidFill>
                <a:cs typeface="Calibri Light"/>
              </a:rPr>
              <a:t>John Henry</a:t>
            </a:r>
            <a:endParaRPr lang="en-GB" sz="5200" dirty="0">
              <a:solidFill>
                <a:srgbClr val="FFFFFF"/>
              </a:solidFill>
              <a:cs typeface="Calibri Light"/>
            </a:endParaRPr>
          </a:p>
        </p:txBody>
      </p:sp>
      <p:sp>
        <p:nvSpPr>
          <p:cNvPr id="8" name="Subtitle 7">
            <a:extLst>
              <a:ext uri="{FF2B5EF4-FFF2-40B4-BE49-F238E27FC236}">
                <a16:creationId xmlns:a16="http://schemas.microsoft.com/office/drawing/2014/main" id="{7587879C-904C-6FA9-D174-1B862131010E}"/>
              </a:ext>
            </a:extLst>
          </p:cNvPr>
          <p:cNvSpPr>
            <a:spLocks noGrp="1"/>
          </p:cNvSpPr>
          <p:nvPr>
            <p:ph type="subTitle" idx="1"/>
          </p:nvPr>
        </p:nvSpPr>
        <p:spPr>
          <a:xfrm>
            <a:off x="8960555" y="5013148"/>
            <a:ext cx="2836334" cy="1599318"/>
          </a:xfrm>
        </p:spPr>
        <p:txBody>
          <a:bodyPr vert="horz" lIns="91440" tIns="45720" rIns="91440" bIns="45720" rtlCol="0" anchor="t">
            <a:normAutofit/>
          </a:bodyPr>
          <a:lstStyle/>
          <a:p>
            <a:r>
              <a:rPr lang="en-GB" sz="2000">
                <a:solidFill>
                  <a:schemeClr val="bg1"/>
                </a:solidFill>
                <a:cs typeface="Calibri"/>
              </a:rPr>
              <a:t>All images in this presentation are created by John Henry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 name="Content Placeholder 2">
            <a:extLst>
              <a:ext uri="{FF2B5EF4-FFF2-40B4-BE49-F238E27FC236}">
                <a16:creationId xmlns:a16="http://schemas.microsoft.com/office/drawing/2014/main" id="{0E015C5E-282D-884B-CB9E-0DF36B878ADE}"/>
              </a:ext>
            </a:extLst>
          </p:cNvPr>
          <p:cNvSpPr>
            <a:spLocks noGrp="1"/>
          </p:cNvSpPr>
          <p:nvPr>
            <p:ph idx="1"/>
          </p:nvPr>
        </p:nvSpPr>
        <p:spPr>
          <a:xfrm>
            <a:off x="777240" y="3428999"/>
            <a:ext cx="4606280" cy="2747963"/>
          </a:xfrm>
        </p:spPr>
        <p:txBody>
          <a:bodyPr vert="horz" lIns="91440" tIns="45720" rIns="91440" bIns="45720" rtlCol="0" anchor="t">
            <a:normAutofit/>
          </a:bodyPr>
          <a:lstStyle/>
          <a:p>
            <a:r>
              <a:rPr lang="en-GB" sz="1800" dirty="0">
                <a:cs typeface="Calibri"/>
              </a:rPr>
              <a:t>I have used this effect to  make two short films.</a:t>
            </a:r>
          </a:p>
          <a:p>
            <a:pPr>
              <a:buClr>
                <a:srgbClr val="486B83"/>
              </a:buClr>
            </a:pPr>
            <a:endParaRPr lang="en-GB" sz="1800">
              <a:cs typeface="Calibri"/>
            </a:endParaRPr>
          </a:p>
        </p:txBody>
      </p:sp>
      <p:grpSp>
        <p:nvGrpSpPr>
          <p:cNvPr id="23"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29" name="Oval 28">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9">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1">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14" descr="A picture containing sunset, sun, orange&#10;&#10;Description automatically generated">
            <a:extLst>
              <a:ext uri="{FF2B5EF4-FFF2-40B4-BE49-F238E27FC236}">
                <a16:creationId xmlns:a16="http://schemas.microsoft.com/office/drawing/2014/main" id="{9C722746-B3B4-7AC8-B600-D61680639E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386928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968E5A-189B-6342-4FC5-3AD4860AFB3A}"/>
              </a:ext>
            </a:extLst>
          </p:cNvPr>
          <p:cNvSpPr>
            <a:spLocks noGrp="1"/>
          </p:cNvSpPr>
          <p:nvPr>
            <p:ph type="title"/>
          </p:nvPr>
        </p:nvSpPr>
        <p:spPr>
          <a:xfrm>
            <a:off x="2311147" y="365760"/>
            <a:ext cx="7569706" cy="1288238"/>
          </a:xfrm>
        </p:spPr>
        <p:txBody>
          <a:bodyPr anchor="ctr">
            <a:normAutofit/>
          </a:bodyPr>
          <a:lstStyle/>
          <a:p>
            <a:pPr algn="ctr"/>
            <a:r>
              <a:rPr lang="en-GB" dirty="0">
                <a:cs typeface="Calibri Light"/>
              </a:rPr>
              <a:t>Please watch:</a:t>
            </a:r>
            <a:endParaRPr lang="en-GB" dirty="0"/>
          </a:p>
        </p:txBody>
      </p:sp>
      <p:sp>
        <p:nvSpPr>
          <p:cNvPr id="3" name="Content Placeholder 2">
            <a:extLst>
              <a:ext uri="{FF2B5EF4-FFF2-40B4-BE49-F238E27FC236}">
                <a16:creationId xmlns:a16="http://schemas.microsoft.com/office/drawing/2014/main" id="{FB66B203-721D-1E9C-B0C7-610EF19E9D28}"/>
              </a:ext>
            </a:extLst>
          </p:cNvPr>
          <p:cNvSpPr>
            <a:spLocks noGrp="1"/>
          </p:cNvSpPr>
          <p:nvPr>
            <p:ph idx="1"/>
          </p:nvPr>
        </p:nvSpPr>
        <p:spPr>
          <a:xfrm>
            <a:off x="2165569" y="1956816"/>
            <a:ext cx="7860863" cy="4024884"/>
          </a:xfrm>
        </p:spPr>
        <p:txBody>
          <a:bodyPr anchor="t">
            <a:normAutofit/>
          </a:bodyPr>
          <a:lstStyle/>
          <a:p>
            <a:r>
              <a:rPr lang="en-GB" sz="2400" dirty="0">
                <a:cs typeface="Calibri"/>
              </a:rPr>
              <a:t>Short portal video 1 - </a:t>
            </a:r>
            <a:r>
              <a:rPr lang="en-GB" sz="2400" dirty="0">
                <a:cs typeface="Calibri"/>
                <a:hlinkClick r:id="rId2">
                  <a:extLst>
                    <a:ext uri="{A12FA001-AC4F-418D-AE19-62706E023703}">
                      <ahyp:hlinkClr xmlns:ahyp="http://schemas.microsoft.com/office/drawing/2018/hyperlinkcolor" val="tx"/>
                    </a:ext>
                  </a:extLst>
                </a:hlinkClick>
              </a:rPr>
              <a:t>https://vimeo.com/802077701/16682cce07</a:t>
            </a:r>
            <a:endParaRPr lang="en-GB" sz="2400" dirty="0">
              <a:cs typeface="Calibri"/>
            </a:endParaRPr>
          </a:p>
          <a:p>
            <a:r>
              <a:rPr lang="en-GB" sz="2400" dirty="0">
                <a:cs typeface="Calibri"/>
              </a:rPr>
              <a:t>Short portal video 2 - </a:t>
            </a:r>
            <a:r>
              <a:rPr lang="en-GB" sz="2400" dirty="0">
                <a:cs typeface="Calibri"/>
                <a:hlinkClick r:id="rId3">
                  <a:extLst>
                    <a:ext uri="{A12FA001-AC4F-418D-AE19-62706E023703}">
                      <ahyp:hlinkClr xmlns:ahyp="http://schemas.microsoft.com/office/drawing/2018/hyperlinkcolor" val="tx"/>
                    </a:ext>
                  </a:extLst>
                </a:hlinkClick>
              </a:rPr>
              <a:t>https://vimeo.com/802077735/4af5e2d8cf</a:t>
            </a:r>
            <a:endParaRPr lang="en-GB" sz="2400" dirty="0">
              <a:cs typeface="Calibri"/>
            </a:endParaRPr>
          </a:p>
        </p:txBody>
      </p:sp>
    </p:spTree>
    <p:extLst>
      <p:ext uri="{BB962C8B-B14F-4D97-AF65-F5344CB8AC3E}">
        <p14:creationId xmlns:p14="http://schemas.microsoft.com/office/powerpoint/2010/main" val="394060645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DEBB5F5-3F61-40CF-A5A7-AA81C773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B2962D-43AE-4947-A4FF-38DEECD7B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6A116348-F370-051C-7AEC-3E0190B06972}"/>
              </a:ext>
            </a:extLst>
          </p:cNvPr>
          <p:cNvSpPr>
            <a:spLocks noGrp="1"/>
          </p:cNvSpPr>
          <p:nvPr>
            <p:ph type="title"/>
          </p:nvPr>
        </p:nvSpPr>
        <p:spPr>
          <a:xfrm>
            <a:off x="777240" y="777240"/>
            <a:ext cx="4606280" cy="2493876"/>
          </a:xfrm>
        </p:spPr>
        <p:txBody>
          <a:bodyPr anchor="b">
            <a:normAutofit/>
          </a:bodyPr>
          <a:lstStyle/>
          <a:p>
            <a:endParaRPr lang="en-GB" sz="4400"/>
          </a:p>
        </p:txBody>
      </p:sp>
      <p:grpSp>
        <p:nvGrpSpPr>
          <p:cNvPr id="17" name="Decorative Circles">
            <a:extLst>
              <a:ext uri="{FF2B5EF4-FFF2-40B4-BE49-F238E27FC236}">
                <a16:creationId xmlns:a16="http://schemas.microsoft.com/office/drawing/2014/main" id="{878834D4-A40D-42A8-8CF4-7703B66704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8662" y="1139113"/>
            <a:ext cx="3216262" cy="5187547"/>
            <a:chOff x="7098662" y="1139113"/>
            <a:chExt cx="3216262" cy="5187547"/>
          </a:xfrm>
        </p:grpSpPr>
        <p:sp>
          <p:nvSpPr>
            <p:cNvPr id="18" name="Oval 17">
              <a:extLst>
                <a:ext uri="{FF2B5EF4-FFF2-40B4-BE49-F238E27FC236}">
                  <a16:creationId xmlns:a16="http://schemas.microsoft.com/office/drawing/2014/main" id="{97FBC438-AE49-40EA-8F36-86F1704A3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06431" y="1139113"/>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DF0A76-123E-4BA5-B775-6459B44F1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8483" y="316327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EC5BBDF-3EFC-4505-BF0A-8BACFB5D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02014" y="1873296"/>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ED37809-A412-480E-BCA5-EC39E534B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5116" y="3778325"/>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4A1B94-B965-402E-9741-FB64D94CE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98662"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1799206-807C-4832-8984-A304E65FA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4">
            <a:extLst>
              <a:ext uri="{FF2B5EF4-FFF2-40B4-BE49-F238E27FC236}">
                <a16:creationId xmlns:a16="http://schemas.microsoft.com/office/drawing/2014/main" id="{7C7E4295-2AEC-46CA-961A-1A882533E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755981" y="-5608"/>
            <a:ext cx="2908231" cy="2025148"/>
          </a:xfrm>
          <a:custGeom>
            <a:avLst/>
            <a:gdLst>
              <a:gd name="connsiteX0" fmla="*/ 126334 w 3148496"/>
              <a:gd name="connsiteY0" fmla="*/ 0 h 2192457"/>
              <a:gd name="connsiteX1" fmla="*/ 3022163 w 3148496"/>
              <a:gd name="connsiteY1" fmla="*/ 0 h 2192457"/>
              <a:gd name="connsiteX2" fmla="*/ 3024784 w 3148496"/>
              <a:gd name="connsiteY2" fmla="*/ 5441 h 2192457"/>
              <a:gd name="connsiteX3" fmla="*/ 3148496 w 3148496"/>
              <a:gd name="connsiteY3" fmla="*/ 618209 h 2192457"/>
              <a:gd name="connsiteX4" fmla="*/ 1574248 w 3148496"/>
              <a:gd name="connsiteY4" fmla="*/ 2192457 h 2192457"/>
              <a:gd name="connsiteX5" fmla="*/ 0 w 3148496"/>
              <a:gd name="connsiteY5" fmla="*/ 618209 h 2192457"/>
              <a:gd name="connsiteX6" fmla="*/ 123713 w 3148496"/>
              <a:gd name="connsiteY6" fmla="*/ 5441 h 219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8496" h="2192457">
                <a:moveTo>
                  <a:pt x="126334" y="0"/>
                </a:moveTo>
                <a:lnTo>
                  <a:pt x="3022163" y="0"/>
                </a:lnTo>
                <a:lnTo>
                  <a:pt x="3024784" y="5441"/>
                </a:lnTo>
                <a:cubicBezTo>
                  <a:pt x="3104445" y="193781"/>
                  <a:pt x="3148496" y="400851"/>
                  <a:pt x="3148496" y="618209"/>
                </a:cubicBezTo>
                <a:cubicBezTo>
                  <a:pt x="3148496" y="1487642"/>
                  <a:pt x="2443681" y="2192457"/>
                  <a:pt x="1574248" y="2192457"/>
                </a:cubicBezTo>
                <a:cubicBezTo>
                  <a:pt x="704815" y="2192457"/>
                  <a:pt x="0" y="1487642"/>
                  <a:pt x="0" y="618209"/>
                </a:cubicBezTo>
                <a:cubicBezTo>
                  <a:pt x="0" y="400851"/>
                  <a:pt x="44051" y="193781"/>
                  <a:pt x="123713" y="5441"/>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D77188D0-81FC-4EB6-9A22-8BA0E43977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rcRect l="14832" t="37819" r="13582" b="10443"/>
          <a:stretch/>
        </p:blipFill>
        <p:spPr>
          <a:xfrm>
            <a:off x="5768842" y="-11217"/>
            <a:ext cx="2895217" cy="2092443"/>
          </a:xfrm>
          <a:prstGeom prst="rect">
            <a:avLst/>
          </a:prstGeom>
        </p:spPr>
      </p:pic>
      <p:sp>
        <p:nvSpPr>
          <p:cNvPr id="29" name="Oval 3">
            <a:extLst>
              <a:ext uri="{FF2B5EF4-FFF2-40B4-BE49-F238E27FC236}">
                <a16:creationId xmlns:a16="http://schemas.microsoft.com/office/drawing/2014/main" id="{F2547B94-EB91-43BB-8183-D53377C8D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40880" y="0"/>
            <a:ext cx="2851120" cy="2950272"/>
          </a:xfrm>
          <a:custGeom>
            <a:avLst/>
            <a:gdLst>
              <a:gd name="connsiteX0" fmla="*/ 283588 w 3086667"/>
              <a:gd name="connsiteY0" fmla="*/ 0 h 3194011"/>
              <a:gd name="connsiteX1" fmla="*/ 3086667 w 3086667"/>
              <a:gd name="connsiteY1" fmla="*/ 0 h 3194011"/>
              <a:gd name="connsiteX2" fmla="*/ 3086667 w 3086667"/>
              <a:gd name="connsiteY2" fmla="*/ 2967523 h 3194011"/>
              <a:gd name="connsiteX3" fmla="*/ 2964628 w 3086667"/>
              <a:gd name="connsiteY3" fmla="*/ 3026312 h 3194011"/>
              <a:gd name="connsiteX4" fmla="*/ 2133985 w 3086667"/>
              <a:gd name="connsiteY4" fmla="*/ 3194011 h 3194011"/>
              <a:gd name="connsiteX5" fmla="*/ 0 w 3086667"/>
              <a:gd name="connsiteY5" fmla="*/ 1060026 h 3194011"/>
              <a:gd name="connsiteX6" fmla="*/ 257561 w 3086667"/>
              <a:gd name="connsiteY6" fmla="*/ 42842 h 319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667" h="3194011">
                <a:moveTo>
                  <a:pt x="283588" y="0"/>
                </a:moveTo>
                <a:lnTo>
                  <a:pt x="3086667" y="0"/>
                </a:lnTo>
                <a:lnTo>
                  <a:pt x="3086667" y="2967523"/>
                </a:lnTo>
                <a:lnTo>
                  <a:pt x="2964628" y="3026312"/>
                </a:lnTo>
                <a:cubicBezTo>
                  <a:pt x="2709322" y="3134298"/>
                  <a:pt x="2428627" y="3194011"/>
                  <a:pt x="2133985" y="3194011"/>
                </a:cubicBezTo>
                <a:cubicBezTo>
                  <a:pt x="955418" y="3194011"/>
                  <a:pt x="0" y="2238593"/>
                  <a:pt x="0" y="1060026"/>
                </a:cubicBezTo>
                <a:cubicBezTo>
                  <a:pt x="0" y="691724"/>
                  <a:pt x="93303" y="345214"/>
                  <a:pt x="257561" y="428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A46EE6-D770-CBE1-3295-603D8CBA8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9909527" y="428313"/>
            <a:ext cx="2125033" cy="1593774"/>
          </a:xfrm>
          <a:prstGeom prst="rect">
            <a:avLst/>
          </a:prstGeom>
        </p:spPr>
      </p:pic>
      <p:sp>
        <p:nvSpPr>
          <p:cNvPr id="3" name="Content Placeholder 2">
            <a:extLst>
              <a:ext uri="{FF2B5EF4-FFF2-40B4-BE49-F238E27FC236}">
                <a16:creationId xmlns:a16="http://schemas.microsoft.com/office/drawing/2014/main" id="{4B1F2122-7ED1-75D5-2CEA-D84EFE02F05B}"/>
              </a:ext>
            </a:extLst>
          </p:cNvPr>
          <p:cNvSpPr>
            <a:spLocks noGrp="1"/>
          </p:cNvSpPr>
          <p:nvPr>
            <p:ph idx="1"/>
          </p:nvPr>
        </p:nvSpPr>
        <p:spPr>
          <a:xfrm>
            <a:off x="777240" y="3428999"/>
            <a:ext cx="4935793" cy="2747963"/>
          </a:xfrm>
        </p:spPr>
        <p:txBody>
          <a:bodyPr anchor="t">
            <a:normAutofit/>
          </a:bodyPr>
          <a:lstStyle/>
          <a:p>
            <a:r>
              <a:rPr lang="en-GB" sz="1800" dirty="0"/>
              <a:t>Sadly, because of lockdown, I have been unable to do much practical Design and Technology (DT). However, for Halloween during lockdown I made a replica from one of my favourite films: the arc reactor from Iron Man.</a:t>
            </a:r>
          </a:p>
          <a:p>
            <a:pPr>
              <a:buClr>
                <a:srgbClr val="486B83"/>
              </a:buClr>
            </a:pPr>
            <a:r>
              <a:rPr lang="en-GB" sz="1800" dirty="0">
                <a:cs typeface="Calibri"/>
              </a:rPr>
              <a:t>This project involved </a:t>
            </a:r>
            <a:r>
              <a:rPr lang="en-GB" sz="1800" dirty="0">
                <a:ea typeface="+mn-lt"/>
                <a:cs typeface="+mn-lt"/>
              </a:rPr>
              <a:t>soldering, sewing and 3D printing.</a:t>
            </a:r>
            <a:endParaRPr lang="en-GB" sz="1800" dirty="0">
              <a:cs typeface="Calibri"/>
            </a:endParaRPr>
          </a:p>
        </p:txBody>
      </p:sp>
      <p:sp>
        <p:nvSpPr>
          <p:cNvPr id="31" name="Oval 2">
            <a:extLst>
              <a:ext uri="{FF2B5EF4-FFF2-40B4-BE49-F238E27FC236}">
                <a16:creationId xmlns:a16="http://schemas.microsoft.com/office/drawing/2014/main" id="{CD0E1677-A58F-479E-A755-B4A91F94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40879" y="3696279"/>
            <a:ext cx="2851120" cy="3167329"/>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
            <a:extLst>
              <a:ext uri="{FF2B5EF4-FFF2-40B4-BE49-F238E27FC236}">
                <a16:creationId xmlns:a16="http://schemas.microsoft.com/office/drawing/2014/main" id="{204946A0-E8C7-4CE0-ACAC-C64CAD5BF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3913" y="2287717"/>
            <a:ext cx="3001390" cy="3001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8" name="Picture 7">
            <a:extLst>
              <a:ext uri="{FF2B5EF4-FFF2-40B4-BE49-F238E27FC236}">
                <a16:creationId xmlns:a16="http://schemas.microsoft.com/office/drawing/2014/main" id="{6301A837-2888-C769-F240-13E286F4E2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49" r="-550" b="-211"/>
          <a:stretch/>
        </p:blipFill>
        <p:spPr>
          <a:xfrm rot="5400000">
            <a:off x="6913271" y="3125882"/>
            <a:ext cx="1891828" cy="1442426"/>
          </a:xfrm>
          <a:prstGeom prst="rect">
            <a:avLst/>
          </a:prstGeom>
        </p:spPr>
      </p:pic>
      <p:pic>
        <p:nvPicPr>
          <p:cNvPr id="35" name="Graphic 34">
            <a:extLst>
              <a:ext uri="{FF2B5EF4-FFF2-40B4-BE49-F238E27FC236}">
                <a16:creationId xmlns:a16="http://schemas.microsoft.com/office/drawing/2014/main" id="{A7BC805E-97A1-41D4-A52B-2C1D95A87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7"/>
              </a:ext>
            </a:extLst>
          </a:blip>
          <a:srcRect l="10959" t="8637" r="29824" b="24504"/>
          <a:stretch/>
        </p:blipFill>
        <p:spPr>
          <a:xfrm>
            <a:off x="9337832" y="3629720"/>
            <a:ext cx="2851119" cy="3219080"/>
          </a:xfrm>
          <a:prstGeom prst="rect">
            <a:avLst/>
          </a:prstGeom>
        </p:spPr>
      </p:pic>
      <p:sp>
        <p:nvSpPr>
          <p:cNvPr id="4" name="AutoShape 2">
            <a:extLst>
              <a:ext uri="{FF2B5EF4-FFF2-40B4-BE49-F238E27FC236}">
                <a16:creationId xmlns:a16="http://schemas.microsoft.com/office/drawing/2014/main" id="{DEF3DB7E-462C-7BE9-10EC-192B6CFD0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372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7" name="Picture 7" descr="Chart, histogram&#10;&#10;Description automatically generated">
            <a:extLst>
              <a:ext uri="{FF2B5EF4-FFF2-40B4-BE49-F238E27FC236}">
                <a16:creationId xmlns:a16="http://schemas.microsoft.com/office/drawing/2014/main" id="{D5818F40-85CD-3EE5-5F30-73A177D3A613}"/>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1525" y="10"/>
            <a:ext cx="12188951" cy="6857990"/>
          </a:xfrm>
          <a:prstGeom prst="rect">
            <a:avLst/>
          </a:prstGeom>
        </p:spPr>
      </p:pic>
      <p:grpSp>
        <p:nvGrpSpPr>
          <p:cNvPr id="11"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7" name="Oval 16">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0469D92-C6D3-3D60-9175-109314504990}"/>
              </a:ext>
            </a:extLst>
          </p:cNvPr>
          <p:cNvSpPr>
            <a:spLocks noGrp="1"/>
          </p:cNvSpPr>
          <p:nvPr>
            <p:ph type="title"/>
          </p:nvPr>
        </p:nvSpPr>
        <p:spPr>
          <a:xfrm>
            <a:off x="3327722" y="777240"/>
            <a:ext cx="5782804" cy="2493876"/>
          </a:xfrm>
        </p:spPr>
        <p:txBody>
          <a:bodyPr anchor="b">
            <a:normAutofit/>
          </a:bodyPr>
          <a:lstStyle/>
          <a:p>
            <a:pPr algn="ctr"/>
            <a:r>
              <a:rPr lang="en-GB" sz="4400">
                <a:solidFill>
                  <a:srgbClr val="FFFFFF"/>
                </a:solidFill>
              </a:rPr>
              <a:t>Thingiverse</a:t>
            </a:r>
          </a:p>
        </p:txBody>
      </p:sp>
      <p:sp>
        <p:nvSpPr>
          <p:cNvPr id="5" name="Content Placeholder 4">
            <a:extLst>
              <a:ext uri="{FF2B5EF4-FFF2-40B4-BE49-F238E27FC236}">
                <a16:creationId xmlns:a16="http://schemas.microsoft.com/office/drawing/2014/main" id="{8851392F-D05F-19D6-2EEB-3526275ECF7D}"/>
              </a:ext>
            </a:extLst>
          </p:cNvPr>
          <p:cNvSpPr>
            <a:spLocks noGrp="1"/>
          </p:cNvSpPr>
          <p:nvPr>
            <p:ph idx="1"/>
          </p:nvPr>
        </p:nvSpPr>
        <p:spPr>
          <a:xfrm>
            <a:off x="3327722" y="3429000"/>
            <a:ext cx="5782804" cy="2333562"/>
          </a:xfrm>
        </p:spPr>
        <p:txBody>
          <a:bodyPr vert="horz" lIns="91440" tIns="45720" rIns="91440" bIns="45720" rtlCol="0" anchor="t">
            <a:normAutofit/>
          </a:bodyPr>
          <a:lstStyle/>
          <a:p>
            <a:pPr algn="ctr"/>
            <a:r>
              <a:rPr lang="en-GB" sz="1500" dirty="0">
                <a:solidFill>
                  <a:srgbClr val="FFFFFF"/>
                </a:solidFill>
                <a:cs typeface="Calibri"/>
              </a:rPr>
              <a:t>I have an account on </a:t>
            </a:r>
            <a:r>
              <a:rPr lang="en-GB" sz="1500" dirty="0" err="1">
                <a:solidFill>
                  <a:srgbClr val="FFFFFF"/>
                </a:solidFill>
                <a:cs typeface="Calibri"/>
              </a:rPr>
              <a:t>Thingiverse</a:t>
            </a:r>
            <a:r>
              <a:rPr lang="en-GB" sz="1500" dirty="0">
                <a:solidFill>
                  <a:srgbClr val="FFFFFF"/>
                </a:solidFill>
                <a:cs typeface="Calibri"/>
              </a:rPr>
              <a:t>, the online platform for sharing  3D models: </a:t>
            </a:r>
          </a:p>
          <a:p>
            <a:pPr algn="ctr">
              <a:buClr>
                <a:srgbClr val="486B83"/>
              </a:buClr>
            </a:pPr>
            <a:r>
              <a:rPr lang="en-GB" sz="1500" dirty="0">
                <a:solidFill>
                  <a:srgbClr val="FFFFFF"/>
                </a:solidFill>
                <a:cs typeface="Calibri"/>
              </a:rPr>
              <a:t>My account name is JetPackSquirrel1ndustries.</a:t>
            </a:r>
          </a:p>
          <a:p>
            <a:pPr algn="ctr">
              <a:buClr>
                <a:srgbClr val="486B83"/>
              </a:buClr>
            </a:pPr>
            <a:r>
              <a:rPr lang="en-GB" sz="1500" dirty="0">
                <a:solidFill>
                  <a:srgbClr val="FFFFFF"/>
                </a:solidFill>
                <a:ea typeface="+mn-lt"/>
                <a:cs typeface="+mn-lt"/>
                <a:hlinkClick r:id="rId3">
                  <a:extLst>
                    <a:ext uri="{A12FA001-AC4F-418D-AE19-62706E023703}">
                      <ahyp:hlinkClr xmlns:ahyp="http://schemas.microsoft.com/office/drawing/2018/hyperlinkcolor" val="tx"/>
                    </a:ext>
                  </a:extLst>
                </a:hlinkClick>
              </a:rPr>
              <a:t>Link to thingiverse.</a:t>
            </a:r>
            <a:endParaRPr lang="en-GB" sz="1500" dirty="0">
              <a:solidFill>
                <a:srgbClr val="FFFFFF"/>
              </a:solidFill>
              <a:ea typeface="+mn-lt"/>
              <a:cs typeface="+mn-lt"/>
              <a:hlinkClick r:id="rId3"/>
            </a:endParaRPr>
          </a:p>
          <a:p>
            <a:pPr algn="ctr">
              <a:buClr>
                <a:srgbClr val="486B83"/>
              </a:buClr>
            </a:pPr>
            <a:r>
              <a:rPr lang="en-GB" sz="1500" dirty="0">
                <a:solidFill>
                  <a:srgbClr val="FFFFFF"/>
                </a:solidFill>
                <a:cs typeface="Calibri"/>
              </a:rPr>
              <a:t>I design files for printing using the software Sketchup and then upload them for others to use.</a:t>
            </a:r>
          </a:p>
          <a:p>
            <a:pPr algn="ctr">
              <a:buClr>
                <a:srgbClr val="486B83"/>
              </a:buClr>
            </a:pPr>
            <a:r>
              <a:rPr lang="en-GB" sz="1500" dirty="0">
                <a:solidFill>
                  <a:srgbClr val="FFFFFF"/>
                </a:solidFill>
                <a:cs typeface="Calibri"/>
              </a:rPr>
              <a:t>So far, over 2,600 people have downloaded my designs which include keyrings, cupholders and catapults.</a:t>
            </a:r>
          </a:p>
        </p:txBody>
      </p:sp>
    </p:spTree>
    <p:extLst>
      <p:ext uri="{BB962C8B-B14F-4D97-AF65-F5344CB8AC3E}">
        <p14:creationId xmlns:p14="http://schemas.microsoft.com/office/powerpoint/2010/main" val="409348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F6EF89F-BAF3-414D-891F-9D2D5A06F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0BB36E6-6BDE-49D1-AD84-5E60D8B7C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50A9859B-8267-EB89-B9EC-0D11388D9DDC}"/>
              </a:ext>
            </a:extLst>
          </p:cNvPr>
          <p:cNvSpPr>
            <a:spLocks noGrp="1"/>
          </p:cNvSpPr>
          <p:nvPr>
            <p:ph type="title"/>
          </p:nvPr>
        </p:nvSpPr>
        <p:spPr>
          <a:xfrm>
            <a:off x="624840" y="-1496060"/>
            <a:ext cx="4606280" cy="2493876"/>
          </a:xfrm>
        </p:spPr>
        <p:txBody>
          <a:bodyPr anchor="b">
            <a:normAutofit/>
          </a:bodyPr>
          <a:lstStyle/>
          <a:p>
            <a:r>
              <a:rPr lang="en-GB" sz="4400"/>
              <a:t>The Mary Rose</a:t>
            </a:r>
          </a:p>
        </p:txBody>
      </p:sp>
      <p:grpSp>
        <p:nvGrpSpPr>
          <p:cNvPr id="38" name="Decorative Circles">
            <a:extLst>
              <a:ext uri="{FF2B5EF4-FFF2-40B4-BE49-F238E27FC236}">
                <a16:creationId xmlns:a16="http://schemas.microsoft.com/office/drawing/2014/main" id="{7BAFBB7E-FFCC-4817-9569-AA720C962B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8662" y="1139113"/>
            <a:ext cx="3216262" cy="5187547"/>
            <a:chOff x="7098662" y="1139113"/>
            <a:chExt cx="3216262" cy="5187547"/>
          </a:xfrm>
        </p:grpSpPr>
        <p:sp>
          <p:nvSpPr>
            <p:cNvPr id="39" name="Oval 38">
              <a:extLst>
                <a:ext uri="{FF2B5EF4-FFF2-40B4-BE49-F238E27FC236}">
                  <a16:creationId xmlns:a16="http://schemas.microsoft.com/office/drawing/2014/main" id="{FB2C3B39-D989-48D9-95EA-DD45DA0CD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06431" y="1139113"/>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5BDA262-7BAF-46DB-87F3-028E2136B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8483" y="316327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5DBF0B0-4576-4EAA-A96A-22F92215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02014" y="1873296"/>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A1EA8D-FD0D-4DD6-8312-0DC9223CD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5116" y="3778325"/>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80080B9-F176-4B0A-A54E-1C221B3D1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98662"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B7354CA-D311-438A-9457-9DF9C35C2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
            <a:extLst>
              <a:ext uri="{FF2B5EF4-FFF2-40B4-BE49-F238E27FC236}">
                <a16:creationId xmlns:a16="http://schemas.microsoft.com/office/drawing/2014/main" id="{9A36F29A-BC02-427E-9E4E-EA742273D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755981" y="-5608"/>
            <a:ext cx="2908231" cy="2025148"/>
          </a:xfrm>
          <a:custGeom>
            <a:avLst/>
            <a:gdLst>
              <a:gd name="connsiteX0" fmla="*/ 126334 w 3148496"/>
              <a:gd name="connsiteY0" fmla="*/ 0 h 2192457"/>
              <a:gd name="connsiteX1" fmla="*/ 3022163 w 3148496"/>
              <a:gd name="connsiteY1" fmla="*/ 0 h 2192457"/>
              <a:gd name="connsiteX2" fmla="*/ 3024784 w 3148496"/>
              <a:gd name="connsiteY2" fmla="*/ 5441 h 2192457"/>
              <a:gd name="connsiteX3" fmla="*/ 3148496 w 3148496"/>
              <a:gd name="connsiteY3" fmla="*/ 618209 h 2192457"/>
              <a:gd name="connsiteX4" fmla="*/ 1574248 w 3148496"/>
              <a:gd name="connsiteY4" fmla="*/ 2192457 h 2192457"/>
              <a:gd name="connsiteX5" fmla="*/ 0 w 3148496"/>
              <a:gd name="connsiteY5" fmla="*/ 618209 h 2192457"/>
              <a:gd name="connsiteX6" fmla="*/ 123713 w 3148496"/>
              <a:gd name="connsiteY6" fmla="*/ 5441 h 219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8496" h="2192457">
                <a:moveTo>
                  <a:pt x="126334" y="0"/>
                </a:moveTo>
                <a:lnTo>
                  <a:pt x="3022163" y="0"/>
                </a:lnTo>
                <a:lnTo>
                  <a:pt x="3024784" y="5441"/>
                </a:lnTo>
                <a:cubicBezTo>
                  <a:pt x="3104445" y="193781"/>
                  <a:pt x="3148496" y="400851"/>
                  <a:pt x="3148496" y="618209"/>
                </a:cubicBezTo>
                <a:cubicBezTo>
                  <a:pt x="3148496" y="1487642"/>
                  <a:pt x="2443681" y="2192457"/>
                  <a:pt x="1574248" y="2192457"/>
                </a:cubicBezTo>
                <a:cubicBezTo>
                  <a:pt x="704815" y="2192457"/>
                  <a:pt x="0" y="1487642"/>
                  <a:pt x="0" y="618209"/>
                </a:cubicBezTo>
                <a:cubicBezTo>
                  <a:pt x="0" y="400851"/>
                  <a:pt x="44051" y="193781"/>
                  <a:pt x="123713" y="5441"/>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44C76EED-B4E2-4920-AAAA-8602BB01F1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rcRect l="14832" t="37819" r="13582" b="10443"/>
          <a:stretch/>
        </p:blipFill>
        <p:spPr>
          <a:xfrm>
            <a:off x="5800061" y="-11217"/>
            <a:ext cx="2821468" cy="2092443"/>
          </a:xfrm>
          <a:prstGeom prst="rect">
            <a:avLst/>
          </a:prstGeom>
        </p:spPr>
      </p:pic>
      <p:pic>
        <p:nvPicPr>
          <p:cNvPr id="8" name="Picture 8">
            <a:extLst>
              <a:ext uri="{FF2B5EF4-FFF2-40B4-BE49-F238E27FC236}">
                <a16:creationId xmlns:a16="http://schemas.microsoft.com/office/drawing/2014/main" id="{AC401576-FADA-0AF6-EF7A-BD4363DBBC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8"/>
          <a:stretch/>
        </p:blipFill>
        <p:spPr>
          <a:xfrm>
            <a:off x="8516779" y="0"/>
            <a:ext cx="4450304" cy="3002950"/>
          </a:xfrm>
          <a:custGeom>
            <a:avLst/>
            <a:gdLst/>
            <a:ahLst/>
            <a:cxnLst/>
            <a:rect l="l" t="t" r="r" b="b"/>
            <a:pathLst>
              <a:path w="2851120" h="2950272">
                <a:moveTo>
                  <a:pt x="261947" y="0"/>
                </a:moveTo>
                <a:lnTo>
                  <a:pt x="2851120" y="0"/>
                </a:lnTo>
                <a:lnTo>
                  <a:pt x="2851120" y="2741068"/>
                </a:lnTo>
                <a:lnTo>
                  <a:pt x="2738394" y="2795370"/>
                </a:lnTo>
                <a:cubicBezTo>
                  <a:pt x="2502571" y="2895116"/>
                  <a:pt x="2243296" y="2950272"/>
                  <a:pt x="1971138" y="2950272"/>
                </a:cubicBezTo>
                <a:cubicBezTo>
                  <a:pt x="882509" y="2950272"/>
                  <a:pt x="0" y="2067763"/>
                  <a:pt x="0" y="979134"/>
                </a:cubicBezTo>
                <a:cubicBezTo>
                  <a:pt x="0" y="638938"/>
                  <a:pt x="86183" y="318870"/>
                  <a:pt x="237906" y="39573"/>
                </a:cubicBezTo>
                <a:close/>
              </a:path>
            </a:pathLst>
          </a:custGeom>
        </p:spPr>
      </p:pic>
      <p:sp>
        <p:nvSpPr>
          <p:cNvPr id="3" name="Content Placeholder 2">
            <a:extLst>
              <a:ext uri="{FF2B5EF4-FFF2-40B4-BE49-F238E27FC236}">
                <a16:creationId xmlns:a16="http://schemas.microsoft.com/office/drawing/2014/main" id="{5EAC4B59-F57B-E0B5-96DE-0DACECF1BB45}"/>
              </a:ext>
            </a:extLst>
          </p:cNvPr>
          <p:cNvSpPr>
            <a:spLocks noGrp="1"/>
          </p:cNvSpPr>
          <p:nvPr>
            <p:ph idx="1"/>
          </p:nvPr>
        </p:nvSpPr>
        <p:spPr>
          <a:xfrm>
            <a:off x="510540" y="1142999"/>
            <a:ext cx="4606280" cy="4992773"/>
          </a:xfrm>
        </p:spPr>
        <p:txBody>
          <a:bodyPr vert="horz" lIns="91440" tIns="45720" rIns="91440" bIns="45720" rtlCol="0" anchor="t">
            <a:noAutofit/>
          </a:bodyPr>
          <a:lstStyle/>
          <a:p>
            <a:r>
              <a:rPr lang="en-GB" sz="1800" dirty="0">
                <a:cs typeface="Calibri"/>
              </a:rPr>
              <a:t>For a school history project, on The Mary Rose, I used Blender to create a model of the iconic ship, frozen in time, at the moment when it sank.</a:t>
            </a:r>
          </a:p>
          <a:p>
            <a:pPr>
              <a:buClr>
                <a:srgbClr val="486B83"/>
              </a:buClr>
            </a:pPr>
            <a:r>
              <a:rPr lang="en-GB" sz="1800" dirty="0">
                <a:cs typeface="Calibri"/>
              </a:rPr>
              <a:t>The model is inspired by the iconic 3D  printed boat, </a:t>
            </a:r>
            <a:r>
              <a:rPr lang="en-GB" sz="1800" dirty="0" err="1">
                <a:cs typeface="Calibri"/>
              </a:rPr>
              <a:t>Benchy</a:t>
            </a:r>
            <a:r>
              <a:rPr lang="en-GB" sz="1800" dirty="0">
                <a:cs typeface="Calibri"/>
              </a:rPr>
              <a:t>.</a:t>
            </a:r>
          </a:p>
          <a:p>
            <a:pPr>
              <a:buClr>
                <a:srgbClr val="486B83"/>
              </a:buClr>
            </a:pPr>
            <a:r>
              <a:rPr lang="en-GB" sz="1800" dirty="0">
                <a:cs typeface="Calibri"/>
              </a:rPr>
              <a:t>This design incorporates many of the theories as to why it sank:</a:t>
            </a:r>
            <a:endParaRPr lang="en-GB" sz="1800" dirty="0">
              <a:ea typeface="+mn-lt"/>
              <a:cs typeface="+mn-lt"/>
            </a:endParaRPr>
          </a:p>
          <a:p>
            <a:pPr lvl="1">
              <a:buClr>
                <a:srgbClr val="486B83"/>
              </a:buClr>
            </a:pPr>
            <a:r>
              <a:rPr lang="en-GB" sz="1600" dirty="0">
                <a:ea typeface="+mn-lt"/>
                <a:cs typeface="+mn-lt"/>
              </a:rPr>
              <a:t>A large hole, in the side from a cannonball,</a:t>
            </a:r>
            <a:endParaRPr lang="en-GB" sz="1600" dirty="0">
              <a:cs typeface="Calibri"/>
            </a:endParaRPr>
          </a:p>
          <a:p>
            <a:pPr lvl="1">
              <a:buClr>
                <a:srgbClr val="486B83"/>
              </a:buClr>
            </a:pPr>
            <a:r>
              <a:rPr lang="en-GB" sz="1600" dirty="0">
                <a:ea typeface="+mn-lt"/>
                <a:cs typeface="+mn-lt"/>
              </a:rPr>
              <a:t>The tilting to one side, from a large gust of wind,</a:t>
            </a:r>
          </a:p>
          <a:p>
            <a:pPr lvl="1">
              <a:buClr>
                <a:srgbClr val="486B83"/>
              </a:buClr>
            </a:pPr>
            <a:r>
              <a:rPr lang="en-GB" sz="1600" dirty="0">
                <a:ea typeface="+mn-lt"/>
                <a:cs typeface="+mn-lt"/>
              </a:rPr>
              <a:t>Open and submerged gunports,</a:t>
            </a:r>
          </a:p>
          <a:p>
            <a:pPr lvl="1">
              <a:buClr>
                <a:srgbClr val="486B83"/>
              </a:buClr>
            </a:pPr>
            <a:r>
              <a:rPr lang="en-GB" sz="1600" dirty="0">
                <a:ea typeface="+mn-lt"/>
                <a:cs typeface="+mn-lt"/>
              </a:rPr>
              <a:t>A crew that was ignoring the battle and relaxing, below deck,</a:t>
            </a:r>
          </a:p>
          <a:p>
            <a:pPr lvl="1">
              <a:buClr>
                <a:srgbClr val="486B83"/>
              </a:buClr>
            </a:pPr>
            <a:r>
              <a:rPr lang="en-GB" sz="1600" dirty="0">
                <a:ea typeface="+mn-lt"/>
                <a:cs typeface="+mn-lt"/>
              </a:rPr>
              <a:t>and unnecessarily tall masts, making the boat top heavy.</a:t>
            </a:r>
          </a:p>
        </p:txBody>
      </p:sp>
      <p:sp>
        <p:nvSpPr>
          <p:cNvPr id="50" name="Oval 2">
            <a:extLst>
              <a:ext uri="{FF2B5EF4-FFF2-40B4-BE49-F238E27FC236}">
                <a16:creationId xmlns:a16="http://schemas.microsoft.com/office/drawing/2014/main" id="{6648AD1F-CFCB-4161-8341-CF49008EB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40879" y="3696279"/>
            <a:ext cx="2851120" cy="3167329"/>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4194AAF5-BF57-4CEF-AB30-D839B2DC41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rcRect l="10086" t="8791" r="29773" b="23279"/>
          <a:stretch/>
        </p:blipFill>
        <p:spPr>
          <a:xfrm>
            <a:off x="9288432" y="3581874"/>
            <a:ext cx="2900519" cy="3276125"/>
          </a:xfrm>
          <a:prstGeom prst="rect">
            <a:avLst/>
          </a:prstGeom>
        </p:spPr>
      </p:pic>
      <p:pic>
        <p:nvPicPr>
          <p:cNvPr id="6" name="Picture 6" descr="A picture containing businesscard&#10;&#10;Description automatically generated">
            <a:extLst>
              <a:ext uri="{FF2B5EF4-FFF2-40B4-BE49-F238E27FC236}">
                <a16:creationId xmlns:a16="http://schemas.microsoft.com/office/drawing/2014/main" id="{8ABE0BB7-B658-05D9-9937-AC086FC642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509"/>
          <a:stretch/>
        </p:blipFill>
        <p:spPr>
          <a:xfrm>
            <a:off x="4373103" y="2236305"/>
            <a:ext cx="8112098" cy="5061269"/>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5" name="TextBox 4">
            <a:extLst>
              <a:ext uri="{FF2B5EF4-FFF2-40B4-BE49-F238E27FC236}">
                <a16:creationId xmlns:a16="http://schemas.microsoft.com/office/drawing/2014/main" id="{887FFC55-A362-9A8A-995F-C6FECF25062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317120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8BBBFA-2079-4CB0-A06D-BE15A6700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91C16A-AC90-49F0-8019-43D1160C5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40CC7E7D-3CA3-FEBA-207A-0443493CE9D7}"/>
              </a:ext>
            </a:extLst>
          </p:cNvPr>
          <p:cNvSpPr>
            <a:spLocks noGrp="1"/>
          </p:cNvSpPr>
          <p:nvPr>
            <p:ph type="title"/>
          </p:nvPr>
        </p:nvSpPr>
        <p:spPr>
          <a:xfrm>
            <a:off x="777240" y="-1480538"/>
            <a:ext cx="4606280" cy="2493876"/>
          </a:xfrm>
        </p:spPr>
        <p:txBody>
          <a:bodyPr anchor="b">
            <a:normAutofit/>
          </a:bodyPr>
          <a:lstStyle/>
          <a:p>
            <a:r>
              <a:rPr lang="en-GB" sz="4400" dirty="0">
                <a:ea typeface="+mj-lt"/>
                <a:cs typeface="+mj-lt"/>
              </a:rPr>
              <a:t>Concept Art</a:t>
            </a:r>
            <a:endParaRPr lang="en-US" sz="4400" dirty="0">
              <a:ea typeface="+mj-lt"/>
              <a:cs typeface="+mj-lt"/>
            </a:endParaRPr>
          </a:p>
        </p:txBody>
      </p:sp>
      <p:pic>
        <p:nvPicPr>
          <p:cNvPr id="10" name="Picture 11" descr="A picture containing watercraft&#10;&#10;Description automatically generated">
            <a:extLst>
              <a:ext uri="{FF2B5EF4-FFF2-40B4-BE49-F238E27FC236}">
                <a16:creationId xmlns:a16="http://schemas.microsoft.com/office/drawing/2014/main" id="{93130292-19A8-2325-7D42-846190804B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8393" y="4678531"/>
            <a:ext cx="1859667" cy="2181679"/>
          </a:xfrm>
          <a:prstGeom prst="rect">
            <a:avLst/>
          </a:prstGeom>
        </p:spPr>
      </p:pic>
      <p:sp>
        <p:nvSpPr>
          <p:cNvPr id="3" name="Content Placeholder 2">
            <a:extLst>
              <a:ext uri="{FF2B5EF4-FFF2-40B4-BE49-F238E27FC236}">
                <a16:creationId xmlns:a16="http://schemas.microsoft.com/office/drawing/2014/main" id="{6B2D1A78-D70C-C530-308B-C2EF6920F936}"/>
              </a:ext>
            </a:extLst>
          </p:cNvPr>
          <p:cNvSpPr>
            <a:spLocks noGrp="1"/>
          </p:cNvSpPr>
          <p:nvPr>
            <p:ph idx="1"/>
          </p:nvPr>
        </p:nvSpPr>
        <p:spPr>
          <a:xfrm>
            <a:off x="591889" y="1099140"/>
            <a:ext cx="4606280" cy="3587210"/>
          </a:xfrm>
        </p:spPr>
        <p:txBody>
          <a:bodyPr vert="horz" lIns="91440" tIns="45720" rIns="91440" bIns="45720" rtlCol="0" anchor="t">
            <a:normAutofit fontScale="85000" lnSpcReduction="20000"/>
          </a:bodyPr>
          <a:lstStyle/>
          <a:p>
            <a:r>
              <a:rPr lang="en-GB" sz="1800" dirty="0">
                <a:cs typeface="Calibri"/>
              </a:rPr>
              <a:t>I have recently been inspired by the works of Alan lee on "The Lord Of The Rings"</a:t>
            </a:r>
          </a:p>
          <a:p>
            <a:pPr>
              <a:buClr>
                <a:srgbClr val="486B83"/>
              </a:buClr>
            </a:pPr>
            <a:r>
              <a:rPr lang="en-GB" sz="1800" dirty="0">
                <a:cs typeface="Calibri"/>
              </a:rPr>
              <a:t>His job was to design everything, from the swords of the orcs to the door of The Shire. He took into account, the practical nature of these as well as their aesthetic importance.</a:t>
            </a:r>
          </a:p>
          <a:p>
            <a:pPr>
              <a:buClr>
                <a:srgbClr val="486B83"/>
              </a:buClr>
            </a:pPr>
            <a:r>
              <a:rPr lang="en-GB" sz="1800" dirty="0">
                <a:cs typeface="Calibri"/>
              </a:rPr>
              <a:t>In my drawing of </a:t>
            </a:r>
            <a:r>
              <a:rPr lang="en-GB" sz="1800" dirty="0" err="1">
                <a:cs typeface="Calibri"/>
              </a:rPr>
              <a:t>Fingolfin</a:t>
            </a:r>
            <a:r>
              <a:rPr lang="en-GB" sz="1800" dirty="0">
                <a:cs typeface="Calibri"/>
              </a:rPr>
              <a:t>, I considered Tolkien's description of elves as graceful yet strong.</a:t>
            </a:r>
          </a:p>
          <a:p>
            <a:pPr>
              <a:buClr>
                <a:srgbClr val="486B83"/>
              </a:buClr>
            </a:pPr>
            <a:r>
              <a:rPr lang="en-GB" sz="1800" dirty="0">
                <a:cs typeface="Calibri"/>
              </a:rPr>
              <a:t>This influenced my drawing, giving him angular cheekbones yet a strong, muscular neck.</a:t>
            </a:r>
          </a:p>
          <a:p>
            <a:pPr>
              <a:buClr>
                <a:srgbClr val="486B83"/>
              </a:buClr>
            </a:pPr>
            <a:r>
              <a:rPr lang="en-GB" sz="1800" dirty="0">
                <a:cs typeface="Calibri"/>
              </a:rPr>
              <a:t>And when designing Gimli, I took inspiration from cinematic reference but also improved the bristle and sharpness of his beard.</a:t>
            </a:r>
          </a:p>
          <a:p>
            <a:pPr>
              <a:buClr>
                <a:srgbClr val="486B83"/>
              </a:buClr>
            </a:pPr>
            <a:r>
              <a:rPr lang="en-GB" sz="1800" dirty="0">
                <a:cs typeface="Calibri"/>
              </a:rPr>
              <a:t>I used a hard brush with high opacity to help me get the hardness and strength of the Dwarf.</a:t>
            </a:r>
          </a:p>
          <a:p>
            <a:pPr>
              <a:buClr>
                <a:srgbClr val="486B83"/>
              </a:buClr>
            </a:pPr>
            <a:r>
              <a:rPr lang="en-GB" sz="1800" dirty="0">
                <a:cs typeface="Calibri"/>
              </a:rPr>
              <a:t>I used the program "Krita" to produce these drawings.</a:t>
            </a:r>
          </a:p>
          <a:p>
            <a:pPr>
              <a:buClr>
                <a:srgbClr val="486B83"/>
              </a:buClr>
            </a:pPr>
            <a:endParaRPr lang="en-GB" sz="1800" dirty="0">
              <a:cs typeface="Calibri"/>
            </a:endParaRPr>
          </a:p>
          <a:p>
            <a:pPr>
              <a:buClr>
                <a:srgbClr val="486B83"/>
              </a:buClr>
            </a:pPr>
            <a:endParaRPr lang="en-GB" sz="1800" dirty="0">
              <a:cs typeface="Calibri"/>
            </a:endParaRPr>
          </a:p>
          <a:p>
            <a:pPr>
              <a:buClr>
                <a:srgbClr val="486B83"/>
              </a:buClr>
            </a:pPr>
            <a:endParaRPr lang="en-GB" sz="1800" dirty="0">
              <a:cs typeface="Calibri"/>
            </a:endParaRPr>
          </a:p>
        </p:txBody>
      </p:sp>
      <p:grpSp>
        <p:nvGrpSpPr>
          <p:cNvPr id="15" name="decorative circles">
            <a:extLst>
              <a:ext uri="{FF2B5EF4-FFF2-40B4-BE49-F238E27FC236}">
                <a16:creationId xmlns:a16="http://schemas.microsoft.com/office/drawing/2014/main" id="{E953E528-EAB6-437D-AD50-A26F10D459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12029" y="491188"/>
            <a:ext cx="4676619" cy="5685774"/>
            <a:chOff x="7212029" y="491188"/>
            <a:chExt cx="4676619" cy="5685774"/>
          </a:xfrm>
        </p:grpSpPr>
        <p:sp>
          <p:nvSpPr>
            <p:cNvPr id="16" name="Oval 15">
              <a:extLst>
                <a:ext uri="{FF2B5EF4-FFF2-40B4-BE49-F238E27FC236}">
                  <a16:creationId xmlns:a16="http://schemas.microsoft.com/office/drawing/2014/main" id="{DD5D8037-6F4B-4AD3-9BF5-E0DC05E06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1679" y="5320510"/>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763A8F4-5234-44B4-9969-46DDCBC0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12029" y="49118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15FF753-B598-45C0-93A6-CFE7249F0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5281" y="329463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06EBA7D-499A-4220-95A9-6314BC3BF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2099078"/>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AB7129D-7184-4F5B-85C4-A941BDA59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3853" y="3118092"/>
              <a:ext cx="310907" cy="310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1EDA411-E8F8-437C-9D11-5D6230B39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4608" y="117552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019418A-4B59-4B66-AF58-7714C293D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99267" y="5871182"/>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27C0EC-1F26-4C43-91A4-D38DD31E1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7221" y="777373"/>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descr="A picture containing nature, indoor, dark, cave&#10;&#10;Description automatically generated">
            <a:extLst>
              <a:ext uri="{FF2B5EF4-FFF2-40B4-BE49-F238E27FC236}">
                <a16:creationId xmlns:a16="http://schemas.microsoft.com/office/drawing/2014/main" id="{62920D6A-87E0-414F-B1BD-BCDD3B1A8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9337831" y="3690671"/>
            <a:ext cx="2851120" cy="3167329"/>
          </a:xfrm>
          <a:custGeom>
            <a:avLst/>
            <a:gdLst/>
            <a:ahLst/>
            <a:cxnLst/>
            <a:rect l="l" t="t" r="r" b="b"/>
            <a:pathLst>
              <a:path w="2851120" h="3167329">
                <a:moveTo>
                  <a:pt x="1971138" y="0"/>
                </a:moveTo>
                <a:cubicBezTo>
                  <a:pt x="2243296" y="0"/>
                  <a:pt x="2502571" y="55157"/>
                  <a:pt x="2738394" y="154902"/>
                </a:cubicBezTo>
                <a:lnTo>
                  <a:pt x="2851120" y="209205"/>
                </a:lnTo>
                <a:lnTo>
                  <a:pt x="2851120" y="3167329"/>
                </a:lnTo>
                <a:lnTo>
                  <a:pt x="407013" y="3167329"/>
                </a:lnTo>
                <a:lnTo>
                  <a:pt x="336639" y="3073220"/>
                </a:lnTo>
                <a:cubicBezTo>
                  <a:pt x="124103" y="2758625"/>
                  <a:pt x="0" y="2379375"/>
                  <a:pt x="0" y="1971138"/>
                </a:cubicBezTo>
                <a:cubicBezTo>
                  <a:pt x="0" y="882509"/>
                  <a:pt x="882509" y="0"/>
                  <a:pt x="1971138" y="0"/>
                </a:cubicBezTo>
                <a:close/>
              </a:path>
            </a:pathLst>
          </a:custGeom>
        </p:spPr>
      </p:pic>
      <p:sp>
        <p:nvSpPr>
          <p:cNvPr id="7" name="TextBox 6">
            <a:extLst>
              <a:ext uri="{FF2B5EF4-FFF2-40B4-BE49-F238E27FC236}">
                <a16:creationId xmlns:a16="http://schemas.microsoft.com/office/drawing/2014/main" id="{06B9C8B9-1742-5E92-C6DA-7CB7A05CEDF0}"/>
              </a:ext>
            </a:extLst>
          </p:cNvPr>
          <p:cNvSpPr txBox="1"/>
          <p:nvPr/>
        </p:nvSpPr>
        <p:spPr>
          <a:xfrm>
            <a:off x="6164268" y="1001765"/>
            <a:ext cx="18844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Dwarven warrior</a:t>
            </a:r>
          </a:p>
        </p:txBody>
      </p:sp>
      <p:sp>
        <p:nvSpPr>
          <p:cNvPr id="8" name="TextBox 7">
            <a:extLst>
              <a:ext uri="{FF2B5EF4-FFF2-40B4-BE49-F238E27FC236}">
                <a16:creationId xmlns:a16="http://schemas.microsoft.com/office/drawing/2014/main" id="{739837AC-DEEF-9FE3-6433-BF70EE771CF9}"/>
              </a:ext>
            </a:extLst>
          </p:cNvPr>
          <p:cNvSpPr txBox="1"/>
          <p:nvPr/>
        </p:nvSpPr>
        <p:spPr>
          <a:xfrm>
            <a:off x="7563556" y="5907851"/>
            <a:ext cx="1429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err="1">
                <a:cs typeface="Calibri"/>
              </a:rPr>
              <a:t>Fingolfin</a:t>
            </a:r>
            <a:r>
              <a:rPr lang="en-GB" dirty="0">
                <a:cs typeface="Calibri"/>
              </a:rPr>
              <a:t>:</a:t>
            </a:r>
            <a:endParaRPr lang="en-GB" dirty="0"/>
          </a:p>
        </p:txBody>
      </p:sp>
      <p:sp>
        <p:nvSpPr>
          <p:cNvPr id="9" name="TextBox 8">
            <a:extLst>
              <a:ext uri="{FF2B5EF4-FFF2-40B4-BE49-F238E27FC236}">
                <a16:creationId xmlns:a16="http://schemas.microsoft.com/office/drawing/2014/main" id="{E51F0703-D598-C136-9756-A59A72DFE10A}"/>
              </a:ext>
            </a:extLst>
          </p:cNvPr>
          <p:cNvSpPr txBox="1"/>
          <p:nvPr/>
        </p:nvSpPr>
        <p:spPr>
          <a:xfrm>
            <a:off x="4957703" y="2906889"/>
            <a:ext cx="1429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Gimli:</a:t>
            </a:r>
            <a:endParaRPr lang="en-GB" dirty="0"/>
          </a:p>
        </p:txBody>
      </p:sp>
      <p:sp>
        <p:nvSpPr>
          <p:cNvPr id="14" name="TextBox 13">
            <a:extLst>
              <a:ext uri="{FF2B5EF4-FFF2-40B4-BE49-F238E27FC236}">
                <a16:creationId xmlns:a16="http://schemas.microsoft.com/office/drawing/2014/main" id="{8D0AE486-8C77-8607-658D-A9C3C35CFE97}"/>
              </a:ext>
            </a:extLst>
          </p:cNvPr>
          <p:cNvSpPr txBox="1"/>
          <p:nvPr/>
        </p:nvSpPr>
        <p:spPr>
          <a:xfrm>
            <a:off x="2172729" y="5498756"/>
            <a:ext cx="18226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Minas Tirith:</a:t>
            </a:r>
            <a:endParaRPr lang="en-GB" dirty="0"/>
          </a:p>
        </p:txBody>
      </p:sp>
      <p:sp>
        <p:nvSpPr>
          <p:cNvPr id="31" name="TextBox 30">
            <a:extLst>
              <a:ext uri="{FF2B5EF4-FFF2-40B4-BE49-F238E27FC236}">
                <a16:creationId xmlns:a16="http://schemas.microsoft.com/office/drawing/2014/main" id="{419A2333-55B6-B95F-78C0-73B3F97D8D9A}"/>
              </a:ext>
            </a:extLst>
          </p:cNvPr>
          <p:cNvSpPr txBox="1"/>
          <p:nvPr/>
        </p:nvSpPr>
        <p:spPr>
          <a:xfrm>
            <a:off x="1297459" y="4396945"/>
            <a:ext cx="628135" cy="38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23">
            <a:extLst>
              <a:ext uri="{FF2B5EF4-FFF2-40B4-BE49-F238E27FC236}">
                <a16:creationId xmlns:a16="http://schemas.microsoft.com/office/drawing/2014/main" id="{C8E08C2E-C9AD-A384-DA7C-E3740F9BF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69"/>
          <a:stretch/>
        </p:blipFill>
        <p:spPr>
          <a:xfrm>
            <a:off x="8836961" y="57228"/>
            <a:ext cx="3352989" cy="2899695"/>
          </a:xfrm>
          <a:prstGeom prst="rect">
            <a:avLst/>
          </a:prstGeom>
        </p:spPr>
      </p:pic>
      <p:pic>
        <p:nvPicPr>
          <p:cNvPr id="12" name="Picture 11" descr="A close-up of a human skull&#10;&#10;Description automatically generated with low confidence">
            <a:extLst>
              <a:ext uri="{FF2B5EF4-FFF2-40B4-BE49-F238E27FC236}">
                <a16:creationId xmlns:a16="http://schemas.microsoft.com/office/drawing/2014/main" id="{F18A09C3-B672-A823-6F6B-2176097FB8E7}"/>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l="-11"/>
          <a:stretch/>
        </p:blipFill>
        <p:spPr>
          <a:xfrm>
            <a:off x="5779759" y="1869339"/>
            <a:ext cx="3215387" cy="3203371"/>
          </a:xfrm>
          <a:prstGeom prst="ellipse">
            <a:avLst/>
          </a:prstGeom>
          <a:effectLst>
            <a:glow>
              <a:schemeClr val="accent1">
                <a:alpha val="40000"/>
              </a:schemeClr>
            </a:glow>
          </a:effectLst>
        </p:spPr>
      </p:pic>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DFE054C5-97CC-7CD6-BFA5-823273225AE6}"/>
                  </a:ext>
                </a:extLst>
              </p14:cNvPr>
              <p14:cNvContentPartPr/>
              <p14:nvPr/>
            </p14:nvContentPartPr>
            <p14:xfrm>
              <a:off x="2490613" y="2175579"/>
              <a:ext cx="26673" cy="10297"/>
            </p14:xfrm>
          </p:contentPart>
        </mc:Choice>
        <mc:Fallback xmlns="">
          <p:pic>
            <p:nvPicPr>
              <p:cNvPr id="30" name="Ink 29">
                <a:extLst>
                  <a:ext uri="{FF2B5EF4-FFF2-40B4-BE49-F238E27FC236}">
                    <a16:creationId xmlns:a16="http://schemas.microsoft.com/office/drawing/2014/main" id="{DFE054C5-97CC-7CD6-BFA5-823273225AE6}"/>
                  </a:ext>
                </a:extLst>
              </p:cNvPr>
              <p:cNvPicPr/>
              <p:nvPr/>
            </p:nvPicPr>
            <p:blipFill>
              <a:blip r:embed="rId9"/>
              <a:stretch>
                <a:fillRect/>
              </a:stretch>
            </p:blipFill>
            <p:spPr>
              <a:xfrm>
                <a:off x="2473187" y="2155777"/>
                <a:ext cx="61881" cy="4950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A7A7412B-3244-3A7F-AA5D-962D0A39172E}"/>
                  </a:ext>
                </a:extLst>
              </p14:cNvPr>
              <p14:cNvContentPartPr/>
              <p14:nvPr/>
            </p14:nvContentPartPr>
            <p14:xfrm>
              <a:off x="9480940" y="2147963"/>
              <a:ext cx="11205" cy="11205"/>
            </p14:xfrm>
          </p:contentPart>
        </mc:Choice>
        <mc:Fallback xmlns="">
          <p:pic>
            <p:nvPicPr>
              <p:cNvPr id="24" name="Ink 23">
                <a:extLst>
                  <a:ext uri="{FF2B5EF4-FFF2-40B4-BE49-F238E27FC236}">
                    <a16:creationId xmlns:a16="http://schemas.microsoft.com/office/drawing/2014/main" id="{A7A7412B-3244-3A7F-AA5D-962D0A39172E}"/>
                  </a:ext>
                </a:extLst>
              </p:cNvPr>
              <p:cNvPicPr/>
              <p:nvPr/>
            </p:nvPicPr>
            <p:blipFill>
              <a:blip r:embed="rId11"/>
              <a:stretch>
                <a:fillRect/>
              </a:stretch>
            </p:blipFill>
            <p:spPr>
              <a:xfrm>
                <a:off x="9431027" y="2077932"/>
                <a:ext cx="112050" cy="149867"/>
              </a:xfrm>
              <a:prstGeom prst="rect">
                <a:avLst/>
              </a:prstGeom>
            </p:spPr>
          </p:pic>
        </mc:Fallback>
      </mc:AlternateContent>
    </p:spTree>
    <p:extLst>
      <p:ext uri="{BB962C8B-B14F-4D97-AF65-F5344CB8AC3E}">
        <p14:creationId xmlns:p14="http://schemas.microsoft.com/office/powerpoint/2010/main" val="267102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D0C7BAC-A9A7-4A90-8672-2EBEC5D6C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596CC8E-63AE-4FBB-B170-725D8CC84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8130EBA1-98AB-ADD3-39AF-CA2B56F7F43A}"/>
              </a:ext>
            </a:extLst>
          </p:cNvPr>
          <p:cNvSpPr>
            <a:spLocks noGrp="1"/>
          </p:cNvSpPr>
          <p:nvPr>
            <p:ph type="title"/>
          </p:nvPr>
        </p:nvSpPr>
        <p:spPr>
          <a:xfrm>
            <a:off x="777239" y="777240"/>
            <a:ext cx="6168331" cy="2493876"/>
          </a:xfrm>
        </p:spPr>
        <p:txBody>
          <a:bodyPr anchor="b">
            <a:normAutofit/>
          </a:bodyPr>
          <a:lstStyle/>
          <a:p>
            <a:r>
              <a:rPr lang="en-GB" sz="4400" dirty="0"/>
              <a:t>Current Projects</a:t>
            </a:r>
          </a:p>
        </p:txBody>
      </p:sp>
      <p:sp>
        <p:nvSpPr>
          <p:cNvPr id="3" name="Content Placeholder 2">
            <a:extLst>
              <a:ext uri="{FF2B5EF4-FFF2-40B4-BE49-F238E27FC236}">
                <a16:creationId xmlns:a16="http://schemas.microsoft.com/office/drawing/2014/main" id="{AC940A9B-E380-8EF8-2304-1A8A9CD8AB4C}"/>
              </a:ext>
            </a:extLst>
          </p:cNvPr>
          <p:cNvSpPr>
            <a:spLocks noGrp="1"/>
          </p:cNvSpPr>
          <p:nvPr>
            <p:ph idx="1"/>
          </p:nvPr>
        </p:nvSpPr>
        <p:spPr>
          <a:xfrm>
            <a:off x="777239" y="3428999"/>
            <a:ext cx="6168331" cy="2747963"/>
          </a:xfrm>
        </p:spPr>
        <p:txBody>
          <a:bodyPr vert="horz" lIns="91440" tIns="45720" rIns="91440" bIns="45720" rtlCol="0" anchor="t">
            <a:normAutofit/>
          </a:bodyPr>
          <a:lstStyle/>
          <a:p>
            <a:r>
              <a:rPr lang="en-GB" sz="1800" dirty="0">
                <a:cs typeface="Calibri"/>
              </a:rPr>
              <a:t>At the time of writing, I am working on two other projects.</a:t>
            </a:r>
          </a:p>
          <a:p>
            <a:pPr lvl="1">
              <a:buClr>
                <a:srgbClr val="486B83"/>
              </a:buClr>
            </a:pPr>
            <a:r>
              <a:rPr lang="en-GB" dirty="0">
                <a:cs typeface="Calibri"/>
              </a:rPr>
              <a:t>Texturing, simulating, and rigging a balrog (fire monster from Lord Of The Rings),</a:t>
            </a:r>
          </a:p>
          <a:p>
            <a:pPr lvl="1">
              <a:buClr>
                <a:srgbClr val="486B83"/>
              </a:buClr>
            </a:pPr>
            <a:r>
              <a:rPr lang="en-GB" dirty="0">
                <a:cs typeface="Calibri"/>
              </a:rPr>
              <a:t>Modelling a replica, for 3D printing, of an elven brooch, seen in The Lord Of The Rings.</a:t>
            </a:r>
          </a:p>
        </p:txBody>
      </p:sp>
      <p:grpSp>
        <p:nvGrpSpPr>
          <p:cNvPr id="46" name="decorative circles">
            <a:extLst>
              <a:ext uri="{FF2B5EF4-FFF2-40B4-BE49-F238E27FC236}">
                <a16:creationId xmlns:a16="http://schemas.microsoft.com/office/drawing/2014/main" id="{844DB1CD-B507-4DAC-B2EA-076521D31A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2461" y="220046"/>
            <a:ext cx="3455469" cy="4723381"/>
            <a:chOff x="8132461" y="220046"/>
            <a:chExt cx="3455469" cy="4723381"/>
          </a:xfrm>
        </p:grpSpPr>
        <p:sp>
          <p:nvSpPr>
            <p:cNvPr id="47" name="Oval 46">
              <a:extLst>
                <a:ext uri="{FF2B5EF4-FFF2-40B4-BE49-F238E27FC236}">
                  <a16:creationId xmlns:a16="http://schemas.microsoft.com/office/drawing/2014/main" id="{118375C6-0D3C-4E5F-94B3-7EF5BAF06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1858" y="47166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59FFDA2-3384-4F42-90FE-F082B0578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23226" y="4129921"/>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7BA1C62-77DC-4AFA-A864-2FCD22EE6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2461" y="419435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6170D3A-AB46-45E9-84C7-F7612F207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220046"/>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D7FF505-A555-4D6E-87E1-2179E753B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397053"/>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9E4792C-A3A6-40F9-B0F4-505095EE6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10873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descr="A picture containing night sky&#10;&#10;Description automatically generated">
            <a:extLst>
              <a:ext uri="{FF2B5EF4-FFF2-40B4-BE49-F238E27FC236}">
                <a16:creationId xmlns:a16="http://schemas.microsoft.com/office/drawing/2014/main" id="{E09F5FC5-5704-E9CF-B084-0C1910B38E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81865" y="262975"/>
            <a:ext cx="3486122" cy="348612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4" name="Picture 4">
            <a:extLst>
              <a:ext uri="{FF2B5EF4-FFF2-40B4-BE49-F238E27FC236}">
                <a16:creationId xmlns:a16="http://schemas.microsoft.com/office/drawing/2014/main" id="{5771C787-94FA-646F-E6E7-0A11539037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6802487" y="4110103"/>
            <a:ext cx="5176973" cy="2967943"/>
          </a:xfrm>
          <a:custGeom>
            <a:avLst/>
            <a:gdLst/>
            <a:ahLst/>
            <a:cxnLst/>
            <a:rect l="l" t="t" r="r" b="b"/>
            <a:pathLst>
              <a:path w="3043153" h="2967943">
                <a:moveTo>
                  <a:pt x="1773859" y="0"/>
                </a:moveTo>
                <a:cubicBezTo>
                  <a:pt x="2263696" y="0"/>
                  <a:pt x="2707161" y="198546"/>
                  <a:pt x="3028166" y="519551"/>
                </a:cubicBezTo>
                <a:lnTo>
                  <a:pt x="3043153" y="536041"/>
                </a:lnTo>
                <a:lnTo>
                  <a:pt x="3043153" y="2967943"/>
                </a:lnTo>
                <a:lnTo>
                  <a:pt x="464817" y="2967943"/>
                </a:lnTo>
                <a:lnTo>
                  <a:pt x="405063" y="2902197"/>
                </a:lnTo>
                <a:cubicBezTo>
                  <a:pt x="152012" y="2595570"/>
                  <a:pt x="0" y="2202466"/>
                  <a:pt x="0" y="1773859"/>
                </a:cubicBezTo>
                <a:cubicBezTo>
                  <a:pt x="0" y="794184"/>
                  <a:pt x="794184" y="0"/>
                  <a:pt x="1773859" y="0"/>
                </a:cubicBezTo>
                <a:close/>
              </a:path>
            </a:pathLst>
          </a:custGeom>
        </p:spPr>
      </p:pic>
    </p:spTree>
    <p:extLst>
      <p:ext uri="{BB962C8B-B14F-4D97-AF65-F5344CB8AC3E}">
        <p14:creationId xmlns:p14="http://schemas.microsoft.com/office/powerpoint/2010/main" val="22363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4" descr="A picture containing sunset, nature, clouds&#10;&#10;Description automatically generated">
            <a:extLst>
              <a:ext uri="{FF2B5EF4-FFF2-40B4-BE49-F238E27FC236}">
                <a16:creationId xmlns:a16="http://schemas.microsoft.com/office/drawing/2014/main" id="{724C0409-CE85-05AC-3B6F-C561BE4AB65E}"/>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1525" y="10"/>
            <a:ext cx="12188951" cy="6857990"/>
          </a:xfrm>
          <a:prstGeom prst="rect">
            <a:avLst/>
          </a:prstGeom>
        </p:spPr>
      </p:pic>
      <p:grpSp>
        <p:nvGrpSpPr>
          <p:cNvPr id="13"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D3C9A24-FC1F-7FC1-4EDF-07F3525D10C7}"/>
              </a:ext>
            </a:extLst>
          </p:cNvPr>
          <p:cNvSpPr>
            <a:spLocks noGrp="1"/>
          </p:cNvSpPr>
          <p:nvPr>
            <p:ph type="title"/>
          </p:nvPr>
        </p:nvSpPr>
        <p:spPr>
          <a:xfrm>
            <a:off x="3327722" y="777240"/>
            <a:ext cx="5782804" cy="2493876"/>
          </a:xfrm>
        </p:spPr>
        <p:txBody>
          <a:bodyPr anchor="b">
            <a:normAutofit/>
          </a:bodyPr>
          <a:lstStyle/>
          <a:p>
            <a:pPr algn="ctr"/>
            <a:r>
              <a:rPr lang="en-GB" sz="4400" dirty="0">
                <a:solidFill>
                  <a:srgbClr val="FFFFFF"/>
                </a:solidFill>
              </a:rPr>
              <a:t>Made By Me:</a:t>
            </a:r>
          </a:p>
        </p:txBody>
      </p:sp>
      <p:sp>
        <p:nvSpPr>
          <p:cNvPr id="3" name="Content Placeholder 2">
            <a:extLst>
              <a:ext uri="{FF2B5EF4-FFF2-40B4-BE49-F238E27FC236}">
                <a16:creationId xmlns:a16="http://schemas.microsoft.com/office/drawing/2014/main" id="{BF352E02-6A5D-DFF3-D587-92491FBD3B9B}"/>
              </a:ext>
            </a:extLst>
          </p:cNvPr>
          <p:cNvSpPr>
            <a:spLocks noGrp="1"/>
          </p:cNvSpPr>
          <p:nvPr>
            <p:ph idx="1"/>
          </p:nvPr>
        </p:nvSpPr>
        <p:spPr>
          <a:xfrm>
            <a:off x="3327722" y="3429000"/>
            <a:ext cx="5782804" cy="2333562"/>
          </a:xfrm>
        </p:spPr>
        <p:txBody>
          <a:bodyPr anchor="t">
            <a:normAutofit/>
          </a:bodyPr>
          <a:lstStyle/>
          <a:p>
            <a:pPr algn="ctr"/>
            <a:r>
              <a:rPr lang="en-GB" sz="1800" dirty="0">
                <a:solidFill>
                  <a:srgbClr val="FFFFFF"/>
                </a:solidFill>
              </a:rPr>
              <a:t>I noticed that many creators choose to develop a signature credit to display after every video they produce.</a:t>
            </a:r>
            <a:endParaRPr lang="en-GB" sz="1800" dirty="0">
              <a:solidFill>
                <a:srgbClr val="FFFFFF"/>
              </a:solidFill>
              <a:cs typeface="Calibri"/>
            </a:endParaRPr>
          </a:p>
          <a:p>
            <a:pPr algn="ctr"/>
            <a:r>
              <a:rPr lang="en-GB" sz="1800" dirty="0">
                <a:solidFill>
                  <a:srgbClr val="FFFFFF"/>
                </a:solidFill>
              </a:rPr>
              <a:t>When making my own, I used fluid simulation, complex texturing and animation to achieve the desired effect. I was inspired by the announcement for the Amazon series: "The Rings Of Power".</a:t>
            </a:r>
            <a:endParaRPr lang="en-GB" sz="1800" dirty="0">
              <a:solidFill>
                <a:srgbClr val="FFFFFF"/>
              </a:solidFill>
              <a:cs typeface="Calibri"/>
            </a:endParaRPr>
          </a:p>
          <a:p>
            <a:pPr algn="ctr">
              <a:buClr>
                <a:srgbClr val="486B83"/>
              </a:buClr>
            </a:pPr>
            <a:r>
              <a:rPr lang="en-GB" sz="1800" dirty="0">
                <a:solidFill>
                  <a:srgbClr val="FFFFFF"/>
                </a:solidFill>
                <a:cs typeface="Calibri"/>
              </a:rPr>
              <a:t>Please Watch: "Made by John Henry“ - </a:t>
            </a:r>
            <a:r>
              <a:rPr lang="en-GB" sz="1800" dirty="0">
                <a:solidFill>
                  <a:schemeClr val="bg1"/>
                </a:solidFill>
                <a:cs typeface="Calibri"/>
                <a:hlinkClick r:id="rId3">
                  <a:extLst>
                    <a:ext uri="{A12FA001-AC4F-418D-AE19-62706E023703}">
                      <ahyp:hlinkClr xmlns:ahyp="http://schemas.microsoft.com/office/drawing/2018/hyperlinkcolor" val="tx"/>
                    </a:ext>
                  </a:extLst>
                </a:hlinkClick>
              </a:rPr>
              <a:t>https://vimeo.com/802077584/af06318d9c</a:t>
            </a:r>
            <a:endParaRPr lang="en-GB" sz="1800" dirty="0">
              <a:solidFill>
                <a:schemeClr val="bg1"/>
              </a:solidFill>
              <a:cs typeface="Calibri"/>
            </a:endParaRPr>
          </a:p>
          <a:p>
            <a:pPr algn="ctr">
              <a:buClr>
                <a:srgbClr val="486B83"/>
              </a:buClr>
            </a:pPr>
            <a:endParaRPr lang="en-GB" sz="1800" dirty="0">
              <a:solidFill>
                <a:srgbClr val="FFFFFF"/>
              </a:solidFill>
              <a:cs typeface="Calibri"/>
            </a:endParaRPr>
          </a:p>
          <a:p>
            <a:pPr algn="ctr"/>
            <a:endParaRPr lang="en-GB" sz="1800" dirty="0">
              <a:solidFill>
                <a:srgbClr val="FFFFFF"/>
              </a:solidFill>
              <a:cs typeface="Calibri"/>
            </a:endParaRPr>
          </a:p>
        </p:txBody>
      </p:sp>
    </p:spTree>
    <p:extLst>
      <p:ext uri="{BB962C8B-B14F-4D97-AF65-F5344CB8AC3E}">
        <p14:creationId xmlns:p14="http://schemas.microsoft.com/office/powerpoint/2010/main" val="363118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07DADD55-2393-497E-9A95-187CBC985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259D77A-CEA9-4D9C-9DAE-D27EDAF8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92" name="decorative circles">
            <a:extLst>
              <a:ext uri="{FF2B5EF4-FFF2-40B4-BE49-F238E27FC236}">
                <a16:creationId xmlns:a16="http://schemas.microsoft.com/office/drawing/2014/main" id="{990EBF25-740C-49B5-B2E3-121A16079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12029" y="491188"/>
            <a:ext cx="4676619" cy="5685774"/>
            <a:chOff x="7212029" y="491188"/>
            <a:chExt cx="4676619" cy="5685774"/>
          </a:xfrm>
        </p:grpSpPr>
        <p:sp>
          <p:nvSpPr>
            <p:cNvPr id="93" name="Oval 92">
              <a:extLst>
                <a:ext uri="{FF2B5EF4-FFF2-40B4-BE49-F238E27FC236}">
                  <a16:creationId xmlns:a16="http://schemas.microsoft.com/office/drawing/2014/main" id="{6ABC774C-9129-4AE6-AC65-8EC9AF06E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466" y="5741887"/>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6D566AA-D498-47AC-96C5-B5E61E2E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12029" y="49118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0CAAB8D-82E7-4E43-AEC0-7125E904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5281" y="329463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3156EC1-5E4A-4137-90CD-BBC5A6F047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FE7D6B6-CB0E-4400-99D7-7F8D836F5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320" y="3687896"/>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4660B5A2-6EBA-44BF-9EA2-0D5AD644B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4608" y="117552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69D4225-A0D0-475C-B842-38867B550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99267" y="5871182"/>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82BB9F9-127E-45F2-9DF5-369F2088C3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7221" y="777373"/>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6" descr="Diagram, engineering drawing&#10;&#10;Description automatically generated">
            <a:extLst>
              <a:ext uri="{FF2B5EF4-FFF2-40B4-BE49-F238E27FC236}">
                <a16:creationId xmlns:a16="http://schemas.microsoft.com/office/drawing/2014/main" id="{8A034676-C55F-AC5A-FDE5-766236A6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4399" y="3634"/>
            <a:ext cx="3253661" cy="325366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7" name="Picture 7" descr="Engineering drawing&#10;&#10;Description automatically generated">
            <a:extLst>
              <a:ext uri="{FF2B5EF4-FFF2-40B4-BE49-F238E27FC236}">
                <a16:creationId xmlns:a16="http://schemas.microsoft.com/office/drawing/2014/main" id="{DA8C8EE1-6FC0-9C2D-1293-41CE41E319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10097575" y="4900677"/>
            <a:ext cx="2091377" cy="1963452"/>
          </a:xfrm>
          <a:custGeom>
            <a:avLst/>
            <a:gdLst/>
            <a:ahLst/>
            <a:cxnLst/>
            <a:rect l="l" t="t" r="r" b="b"/>
            <a:pathLst>
              <a:path w="2091377" h="1963452">
                <a:moveTo>
                  <a:pt x="1203819" y="0"/>
                </a:moveTo>
                <a:cubicBezTo>
                  <a:pt x="1536245" y="0"/>
                  <a:pt x="1837199" y="134742"/>
                  <a:pt x="2055048" y="352591"/>
                </a:cubicBezTo>
                <a:lnTo>
                  <a:pt x="2091377" y="392563"/>
                </a:lnTo>
                <a:lnTo>
                  <a:pt x="2091377" y="1963452"/>
                </a:lnTo>
                <a:lnTo>
                  <a:pt x="270326" y="1963452"/>
                </a:lnTo>
                <a:lnTo>
                  <a:pt x="205593" y="1876886"/>
                </a:lnTo>
                <a:cubicBezTo>
                  <a:pt x="75792" y="1684755"/>
                  <a:pt x="0" y="1453138"/>
                  <a:pt x="0" y="1203819"/>
                </a:cubicBezTo>
                <a:cubicBezTo>
                  <a:pt x="0" y="538968"/>
                  <a:pt x="538968" y="0"/>
                  <a:pt x="1203819" y="0"/>
                </a:cubicBezTo>
                <a:close/>
              </a:path>
            </a:pathLst>
          </a:custGeom>
        </p:spPr>
      </p:pic>
      <p:pic>
        <p:nvPicPr>
          <p:cNvPr id="8" name="Picture 4" descr="A picture containing text, wooden, yellow, sign&#10;&#10;Description automatically generated">
            <a:extLst>
              <a:ext uri="{FF2B5EF4-FFF2-40B4-BE49-F238E27FC236}">
                <a16:creationId xmlns:a16="http://schemas.microsoft.com/office/drawing/2014/main" id="{5B90C269-A7E0-F018-40E6-08F14E4BC2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7310" y="4824570"/>
            <a:ext cx="2498810" cy="186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4" descr="A picture containing wall, indoor, container, plastic&#10;&#10;Description automatically generated">
            <a:extLst>
              <a:ext uri="{FF2B5EF4-FFF2-40B4-BE49-F238E27FC236}">
                <a16:creationId xmlns:a16="http://schemas.microsoft.com/office/drawing/2014/main" id="{239F88A4-3B06-FBEF-3616-7592F09ABE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flipH="1">
            <a:off x="-41539" y="4788823"/>
            <a:ext cx="2150203" cy="2111058"/>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pic>
        <p:nvPicPr>
          <p:cNvPr id="16" name="Picture 4" descr="A picture containing table, indoor, wooden&#10;&#10;Description automatically generated">
            <a:extLst>
              <a:ext uri="{FF2B5EF4-FFF2-40B4-BE49-F238E27FC236}">
                <a16:creationId xmlns:a16="http://schemas.microsoft.com/office/drawing/2014/main" id="{B736857B-25B4-D828-E5BF-5D78D3CB35B8}"/>
              </a:ext>
            </a:extLst>
          </p:cNvPr>
          <p:cNvPicPr>
            <a:picLocks noGrp="1" noChangeAspect="1"/>
          </p:cNvPicPr>
          <p:nvPr>
            <p:ph idx="1"/>
          </p:nvPr>
        </p:nvPicPr>
        <p:blipFill rotWithShape="1">
          <a:blip r:embed="rId6" cstate="screen">
            <a:extLst>
              <a:ext uri="{28A0092B-C50C-407E-A947-70E740481C1C}">
                <a14:useLocalDpi xmlns:a14="http://schemas.microsoft.com/office/drawing/2010/main"/>
              </a:ext>
            </a:extLst>
          </a:blip>
          <a:srcRect/>
          <a:stretch/>
        </p:blipFill>
        <p:spPr>
          <a:xfrm>
            <a:off x="3365401" y="4369589"/>
            <a:ext cx="2299175" cy="2309472"/>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53" name="Picture 53" descr="A picture containing person, stone&#10;&#10;Description automatically generated">
            <a:extLst>
              <a:ext uri="{FF2B5EF4-FFF2-40B4-BE49-F238E27FC236}">
                <a16:creationId xmlns:a16="http://schemas.microsoft.com/office/drawing/2014/main" id="{3C0DC3C9-FA62-4876-86ED-7862539F836D}"/>
              </a:ext>
            </a:extLst>
          </p:cNvPr>
          <p:cNvPicPr>
            <a:picLocks noChangeAspect="1"/>
          </p:cNvPicPr>
          <p:nvPr/>
        </p:nvPicPr>
        <p:blipFill>
          <a:blip r:embed="rId7"/>
          <a:stretch>
            <a:fillRect/>
          </a:stretch>
        </p:blipFill>
        <p:spPr>
          <a:xfrm>
            <a:off x="5393724" y="1661945"/>
            <a:ext cx="4261478" cy="32053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3" name="TextBox 82">
            <a:extLst>
              <a:ext uri="{FF2B5EF4-FFF2-40B4-BE49-F238E27FC236}">
                <a16:creationId xmlns:a16="http://schemas.microsoft.com/office/drawing/2014/main" id="{C8158ACC-42EF-9D27-09AE-F5F88D244CED}"/>
              </a:ext>
            </a:extLst>
          </p:cNvPr>
          <p:cNvSpPr txBox="1"/>
          <p:nvPr/>
        </p:nvSpPr>
        <p:spPr>
          <a:xfrm>
            <a:off x="1276597" y="0"/>
            <a:ext cx="62939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a:cs typeface="Calibri"/>
              </a:rPr>
              <a:t>Eco-Moulding</a:t>
            </a:r>
          </a:p>
        </p:txBody>
      </p:sp>
      <p:sp>
        <p:nvSpPr>
          <p:cNvPr id="351" name="TextBox 350">
            <a:extLst>
              <a:ext uri="{FF2B5EF4-FFF2-40B4-BE49-F238E27FC236}">
                <a16:creationId xmlns:a16="http://schemas.microsoft.com/office/drawing/2014/main" id="{53F4B14E-6972-E3B6-1CAA-D8FB39D2DE0B}"/>
              </a:ext>
            </a:extLst>
          </p:cNvPr>
          <p:cNvSpPr txBox="1"/>
          <p:nvPr/>
        </p:nvSpPr>
        <p:spPr>
          <a:xfrm>
            <a:off x="257432" y="1029730"/>
            <a:ext cx="5035377"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400" dirty="0">
                <a:ea typeface="+mn-lt"/>
                <a:cs typeface="+mn-lt"/>
              </a:rPr>
              <a:t>A few months ago, I saw a video by </a:t>
            </a:r>
            <a:r>
              <a:rPr lang="en-GB" sz="1400" dirty="0" err="1">
                <a:ea typeface="+mn-lt"/>
                <a:cs typeface="+mn-lt"/>
              </a:rPr>
              <a:t>XYZAidan</a:t>
            </a:r>
            <a:r>
              <a:rPr lang="en-GB" sz="1400" dirty="0">
                <a:ea typeface="+mn-lt"/>
                <a:cs typeface="+mn-lt"/>
              </a:rPr>
              <a:t> in which he proposed a pulp formula which consists of cardboard, water and rice.</a:t>
            </a:r>
            <a:endParaRPr lang="en-US" sz="1400" dirty="0">
              <a:ea typeface="+mn-lt"/>
              <a:cs typeface="+mn-lt"/>
            </a:endParaRPr>
          </a:p>
          <a:p>
            <a:pPr marL="285750" indent="-285750">
              <a:buFont typeface="Arial"/>
              <a:buChar char="•"/>
            </a:pPr>
            <a:r>
              <a:rPr lang="en-GB" sz="1400" dirty="0">
                <a:ea typeface="+mn-lt"/>
                <a:cs typeface="+mn-lt"/>
              </a:rPr>
              <a:t>When pressure is applied to this substance, the water is removed, and the pulp takes the shape of any mould it is contained within.</a:t>
            </a:r>
            <a:endParaRPr lang="en-US" sz="1400" dirty="0">
              <a:ea typeface="+mn-lt"/>
              <a:cs typeface="+mn-lt"/>
            </a:endParaRPr>
          </a:p>
          <a:p>
            <a:pPr marL="285750" indent="-285750">
              <a:buFont typeface="Arial"/>
              <a:buChar char="•"/>
            </a:pPr>
            <a:r>
              <a:rPr lang="en-GB" sz="1400" dirty="0">
                <a:ea typeface="+mn-lt"/>
                <a:cs typeface="+mn-lt"/>
              </a:rPr>
              <a:t>I spent approximately 2 hours, using Computer Aided Design (CAD) to design a mould. </a:t>
            </a:r>
            <a:endParaRPr lang="en-US" sz="1400" dirty="0">
              <a:ea typeface="+mn-lt"/>
              <a:cs typeface="+mn-lt"/>
            </a:endParaRPr>
          </a:p>
          <a:p>
            <a:pPr marL="285750" indent="-285750">
              <a:buFont typeface="Arial"/>
              <a:buChar char="•"/>
            </a:pPr>
            <a:r>
              <a:rPr lang="en-GB" sz="1400" dirty="0">
                <a:ea typeface="+mn-lt"/>
                <a:cs typeface="+mn-lt"/>
              </a:rPr>
              <a:t>I then  printed the mould in an eco-friendly plastic (PLA).</a:t>
            </a:r>
            <a:endParaRPr lang="en-US" sz="1400" dirty="0">
              <a:ea typeface="+mn-lt"/>
              <a:cs typeface="+mn-lt"/>
            </a:endParaRPr>
          </a:p>
          <a:p>
            <a:pPr marL="285750" indent="-285750">
              <a:buFont typeface="Arial"/>
              <a:buChar char="•"/>
            </a:pPr>
            <a:r>
              <a:rPr lang="en-GB" sz="1400" dirty="0">
                <a:ea typeface="+mn-lt"/>
                <a:cs typeface="+mn-lt"/>
              </a:rPr>
              <a:t>Next, I blended some old cardboard with the water and rice mix to make the pulp.</a:t>
            </a:r>
            <a:endParaRPr lang="en-US" sz="1400" dirty="0">
              <a:ea typeface="+mn-lt"/>
              <a:cs typeface="+mn-lt"/>
            </a:endParaRPr>
          </a:p>
          <a:p>
            <a:pPr marL="285750" indent="-285750">
              <a:buFont typeface="Arial"/>
              <a:buChar char="•"/>
            </a:pPr>
            <a:r>
              <a:rPr lang="en-GB" sz="1400" dirty="0">
                <a:ea typeface="+mn-lt"/>
                <a:cs typeface="+mn-lt"/>
              </a:rPr>
              <a:t>I then placed this pulp in my mould and clamped it for 24 hours.</a:t>
            </a:r>
            <a:endParaRPr lang="en-US" sz="1400" dirty="0">
              <a:ea typeface="+mn-lt"/>
              <a:cs typeface="+mn-lt"/>
            </a:endParaRPr>
          </a:p>
          <a:p>
            <a:pPr marL="285750" indent="-285750">
              <a:buFont typeface="Arial"/>
              <a:buChar char="•"/>
            </a:pPr>
            <a:r>
              <a:rPr lang="en-GB" sz="1400" dirty="0">
                <a:ea typeface="+mn-lt"/>
                <a:cs typeface="+mn-lt"/>
              </a:rPr>
              <a:t>When I removed the clamp, I had a moulded keyring.</a:t>
            </a:r>
            <a:endParaRPr lang="en-US" sz="1400" dirty="0">
              <a:ea typeface="+mn-lt"/>
              <a:cs typeface="+mn-lt"/>
            </a:endParaRPr>
          </a:p>
          <a:p>
            <a:pPr algn="l"/>
            <a:endParaRPr lang="en-GB" dirty="0">
              <a:cs typeface="Calibri"/>
            </a:endParaRPr>
          </a:p>
        </p:txBody>
      </p:sp>
    </p:spTree>
    <p:extLst>
      <p:ext uri="{BB962C8B-B14F-4D97-AF65-F5344CB8AC3E}">
        <p14:creationId xmlns:p14="http://schemas.microsoft.com/office/powerpoint/2010/main" val="34973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F6EF89F-BAF3-414D-891F-9D2D5A06F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0BB36E6-6BDE-49D1-AD84-5E60D8B7C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F79E2B04-4C1A-E2A1-664E-4ABCACE2D6C2}"/>
              </a:ext>
            </a:extLst>
          </p:cNvPr>
          <p:cNvSpPr>
            <a:spLocks noGrp="1"/>
          </p:cNvSpPr>
          <p:nvPr>
            <p:ph type="title"/>
          </p:nvPr>
        </p:nvSpPr>
        <p:spPr>
          <a:xfrm>
            <a:off x="777240" y="-1263370"/>
            <a:ext cx="4606280" cy="2493876"/>
          </a:xfrm>
        </p:spPr>
        <p:txBody>
          <a:bodyPr anchor="b">
            <a:normAutofit/>
          </a:bodyPr>
          <a:lstStyle/>
          <a:p>
            <a:r>
              <a:rPr lang="en-GB" sz="4400"/>
              <a:t>Keyrings</a:t>
            </a:r>
          </a:p>
        </p:txBody>
      </p:sp>
      <p:grpSp>
        <p:nvGrpSpPr>
          <p:cNvPr id="51" name="Decorative Circles">
            <a:extLst>
              <a:ext uri="{FF2B5EF4-FFF2-40B4-BE49-F238E27FC236}">
                <a16:creationId xmlns:a16="http://schemas.microsoft.com/office/drawing/2014/main" id="{7BAFBB7E-FFCC-4817-9569-AA720C962B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8662" y="1139113"/>
            <a:ext cx="3216262" cy="5187547"/>
            <a:chOff x="7098662" y="1139113"/>
            <a:chExt cx="3216262" cy="5187547"/>
          </a:xfrm>
        </p:grpSpPr>
        <p:sp>
          <p:nvSpPr>
            <p:cNvPr id="52" name="Oval 51">
              <a:extLst>
                <a:ext uri="{FF2B5EF4-FFF2-40B4-BE49-F238E27FC236}">
                  <a16:creationId xmlns:a16="http://schemas.microsoft.com/office/drawing/2014/main" id="{FB2C3B39-D989-48D9-95EA-DD45DA0CD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06431" y="1139113"/>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5BDA262-7BAF-46DB-87F3-028E2136B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8483" y="316327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5DBF0B0-4576-4EAA-A96A-22F92215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02014" y="1873296"/>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AA1EA8D-FD0D-4DD6-8312-0DC9223CD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5116" y="3778325"/>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80080B9-F176-4B0A-A54E-1C221B3D1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98662"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B7354CA-D311-438A-9457-9DF9C35C2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4">
            <a:extLst>
              <a:ext uri="{FF2B5EF4-FFF2-40B4-BE49-F238E27FC236}">
                <a16:creationId xmlns:a16="http://schemas.microsoft.com/office/drawing/2014/main" id="{9A36F29A-BC02-427E-9E4E-EA742273D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755981" y="-5608"/>
            <a:ext cx="2908231" cy="2025148"/>
          </a:xfrm>
          <a:custGeom>
            <a:avLst/>
            <a:gdLst>
              <a:gd name="connsiteX0" fmla="*/ 126334 w 3148496"/>
              <a:gd name="connsiteY0" fmla="*/ 0 h 2192457"/>
              <a:gd name="connsiteX1" fmla="*/ 3022163 w 3148496"/>
              <a:gd name="connsiteY1" fmla="*/ 0 h 2192457"/>
              <a:gd name="connsiteX2" fmla="*/ 3024784 w 3148496"/>
              <a:gd name="connsiteY2" fmla="*/ 5441 h 2192457"/>
              <a:gd name="connsiteX3" fmla="*/ 3148496 w 3148496"/>
              <a:gd name="connsiteY3" fmla="*/ 618209 h 2192457"/>
              <a:gd name="connsiteX4" fmla="*/ 1574248 w 3148496"/>
              <a:gd name="connsiteY4" fmla="*/ 2192457 h 2192457"/>
              <a:gd name="connsiteX5" fmla="*/ 0 w 3148496"/>
              <a:gd name="connsiteY5" fmla="*/ 618209 h 2192457"/>
              <a:gd name="connsiteX6" fmla="*/ 123713 w 3148496"/>
              <a:gd name="connsiteY6" fmla="*/ 5441 h 219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8496" h="2192457">
                <a:moveTo>
                  <a:pt x="126334" y="0"/>
                </a:moveTo>
                <a:lnTo>
                  <a:pt x="3022163" y="0"/>
                </a:lnTo>
                <a:lnTo>
                  <a:pt x="3024784" y="5441"/>
                </a:lnTo>
                <a:cubicBezTo>
                  <a:pt x="3104445" y="193781"/>
                  <a:pt x="3148496" y="400851"/>
                  <a:pt x="3148496" y="618209"/>
                </a:cubicBezTo>
                <a:cubicBezTo>
                  <a:pt x="3148496" y="1487642"/>
                  <a:pt x="2443681" y="2192457"/>
                  <a:pt x="1574248" y="2192457"/>
                </a:cubicBezTo>
                <a:cubicBezTo>
                  <a:pt x="704815" y="2192457"/>
                  <a:pt x="0" y="1487642"/>
                  <a:pt x="0" y="618209"/>
                </a:cubicBezTo>
                <a:cubicBezTo>
                  <a:pt x="0" y="400851"/>
                  <a:pt x="44051" y="193781"/>
                  <a:pt x="123713" y="5441"/>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44C76EED-B4E2-4920-AAAA-8602BB01F1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rcRect l="14832" t="37819" r="13582" b="10443"/>
          <a:stretch/>
        </p:blipFill>
        <p:spPr>
          <a:xfrm>
            <a:off x="5800061" y="-11217"/>
            <a:ext cx="2821468" cy="2092443"/>
          </a:xfrm>
          <a:prstGeom prst="rect">
            <a:avLst/>
          </a:prstGeom>
        </p:spPr>
      </p:pic>
      <p:pic>
        <p:nvPicPr>
          <p:cNvPr id="7" name="Picture 7" descr="A picture containing text, light, blur, night sky&#10;&#10;Description automatically generated">
            <a:extLst>
              <a:ext uri="{FF2B5EF4-FFF2-40B4-BE49-F238E27FC236}">
                <a16:creationId xmlns:a16="http://schemas.microsoft.com/office/drawing/2014/main" id="{51D1A713-6290-F1EB-C990-C4FC1D38A1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77993" y="-945"/>
            <a:ext cx="3714006" cy="3835471"/>
          </a:xfrm>
          <a:custGeom>
            <a:avLst/>
            <a:gdLst/>
            <a:ahLst/>
            <a:cxnLst/>
            <a:rect l="l" t="t" r="r" b="b"/>
            <a:pathLst>
              <a:path w="2851120" h="2950272">
                <a:moveTo>
                  <a:pt x="261947" y="0"/>
                </a:moveTo>
                <a:lnTo>
                  <a:pt x="2851120" y="0"/>
                </a:lnTo>
                <a:lnTo>
                  <a:pt x="2851120" y="2741068"/>
                </a:lnTo>
                <a:lnTo>
                  <a:pt x="2738394" y="2795370"/>
                </a:lnTo>
                <a:cubicBezTo>
                  <a:pt x="2502571" y="2895116"/>
                  <a:pt x="2243296" y="2950272"/>
                  <a:pt x="1971138" y="2950272"/>
                </a:cubicBezTo>
                <a:cubicBezTo>
                  <a:pt x="882509" y="2950272"/>
                  <a:pt x="0" y="2067763"/>
                  <a:pt x="0" y="979134"/>
                </a:cubicBezTo>
                <a:cubicBezTo>
                  <a:pt x="0" y="638938"/>
                  <a:pt x="86183" y="318870"/>
                  <a:pt x="237906" y="39573"/>
                </a:cubicBezTo>
                <a:close/>
              </a:path>
            </a:pathLst>
          </a:custGeom>
        </p:spPr>
      </p:pic>
      <p:sp>
        <p:nvSpPr>
          <p:cNvPr id="6" name="Content Placeholder 5">
            <a:extLst>
              <a:ext uri="{FF2B5EF4-FFF2-40B4-BE49-F238E27FC236}">
                <a16:creationId xmlns:a16="http://schemas.microsoft.com/office/drawing/2014/main" id="{2785EE58-1A22-ED58-46F4-5C3185FDB03E}"/>
              </a:ext>
            </a:extLst>
          </p:cNvPr>
          <p:cNvSpPr>
            <a:spLocks noGrp="1"/>
          </p:cNvSpPr>
          <p:nvPr>
            <p:ph idx="1"/>
          </p:nvPr>
        </p:nvSpPr>
        <p:spPr>
          <a:xfrm>
            <a:off x="396240" y="1390288"/>
            <a:ext cx="4606280" cy="3777692"/>
          </a:xfrm>
        </p:spPr>
        <p:txBody>
          <a:bodyPr vert="horz" lIns="91440" tIns="45720" rIns="91440" bIns="45720" rtlCol="0" anchor="t">
            <a:noAutofit/>
          </a:bodyPr>
          <a:lstStyle/>
          <a:p>
            <a:r>
              <a:rPr lang="en-GB" sz="1800" dirty="0">
                <a:cs typeface="Calibri"/>
              </a:rPr>
              <a:t>For a school entrepreneur project, my class was asked to start a business to raise money for charity.</a:t>
            </a:r>
          </a:p>
          <a:p>
            <a:pPr>
              <a:buClr>
                <a:srgbClr val="486B83"/>
              </a:buClr>
            </a:pPr>
            <a:r>
              <a:rPr lang="en-GB" sz="1800" dirty="0">
                <a:cs typeface="Calibri"/>
              </a:rPr>
              <a:t>My group and I decided to raise money for the Disasters Emergency Committee, a charity that helps those, suffering in Ukraine.</a:t>
            </a:r>
          </a:p>
          <a:p>
            <a:pPr>
              <a:buClr>
                <a:srgbClr val="486B83"/>
              </a:buClr>
            </a:pPr>
            <a:r>
              <a:rPr lang="en-GB" sz="1800" dirty="0">
                <a:cs typeface="Calibri"/>
              </a:rPr>
              <a:t>For this, I used the CAD program Sketchup to design a range of animal Keyrings, some of which are shown below.</a:t>
            </a:r>
          </a:p>
          <a:p>
            <a:pPr>
              <a:buClr>
                <a:srgbClr val="486B83"/>
              </a:buClr>
            </a:pPr>
            <a:r>
              <a:rPr lang="en-GB" sz="1800" dirty="0">
                <a:cs typeface="Calibri"/>
              </a:rPr>
              <a:t>I  printed them and my group and I sold these to parents and visitors at the school fair. We raised £450.</a:t>
            </a:r>
          </a:p>
        </p:txBody>
      </p:sp>
      <p:sp>
        <p:nvSpPr>
          <p:cNvPr id="63" name="Oval 2">
            <a:extLst>
              <a:ext uri="{FF2B5EF4-FFF2-40B4-BE49-F238E27FC236}">
                <a16:creationId xmlns:a16="http://schemas.microsoft.com/office/drawing/2014/main" id="{6648AD1F-CFCB-4161-8341-CF49008EB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40879" y="3696279"/>
            <a:ext cx="2851120" cy="3167329"/>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a:extLst>
              <a:ext uri="{FF2B5EF4-FFF2-40B4-BE49-F238E27FC236}">
                <a16:creationId xmlns:a16="http://schemas.microsoft.com/office/drawing/2014/main" id="{4194AAF5-BF57-4CEF-AB30-D839B2DC41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rcRect l="10086" t="8791" r="29773" b="23279"/>
          <a:stretch/>
        </p:blipFill>
        <p:spPr>
          <a:xfrm>
            <a:off x="9288432" y="3581874"/>
            <a:ext cx="2900519" cy="3276125"/>
          </a:xfrm>
          <a:prstGeom prst="rect">
            <a:avLst/>
          </a:prstGeom>
        </p:spPr>
      </p:pic>
      <p:pic>
        <p:nvPicPr>
          <p:cNvPr id="3" name="Picture 10" descr="A picture containing plate, food, white, slice&#10;&#10;Description automatically generated">
            <a:extLst>
              <a:ext uri="{FF2B5EF4-FFF2-40B4-BE49-F238E27FC236}">
                <a16:creationId xmlns:a16="http://schemas.microsoft.com/office/drawing/2014/main" id="{8B460F29-5A64-B82A-0E97-8A39959773B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82858" y="1145504"/>
            <a:ext cx="2970483" cy="2689505"/>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ln>
            <a:solidFill>
              <a:schemeClr val="accent3">
                <a:lumMod val="75000"/>
              </a:schemeClr>
            </a:solidFill>
          </a:ln>
        </p:spPr>
      </p:pic>
      <p:pic>
        <p:nvPicPr>
          <p:cNvPr id="4" name="Picture 10" descr="A picture containing plate, food, white, slice&#10;&#10;Description automatically generated">
            <a:extLst>
              <a:ext uri="{FF2B5EF4-FFF2-40B4-BE49-F238E27FC236}">
                <a16:creationId xmlns:a16="http://schemas.microsoft.com/office/drawing/2014/main" id="{B710FBC3-2927-F649-AB50-C3A6425D6A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47120" y="4048315"/>
            <a:ext cx="2708101" cy="2619185"/>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ln>
            <a:solidFill>
              <a:schemeClr val="accent3">
                <a:lumMod val="75000"/>
              </a:schemeClr>
            </a:solidFill>
          </a:ln>
        </p:spPr>
      </p:pic>
    </p:spTree>
    <p:extLst>
      <p:ext uri="{BB962C8B-B14F-4D97-AF65-F5344CB8AC3E}">
        <p14:creationId xmlns:p14="http://schemas.microsoft.com/office/powerpoint/2010/main" val="389832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4C0AC13-9350-4D41-980E-2B0AA039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FD48F22-B4FB-4B0A-A2AC-C5D4C775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5" name="Picture 5">
            <a:extLst>
              <a:ext uri="{FF2B5EF4-FFF2-40B4-BE49-F238E27FC236}">
                <a16:creationId xmlns:a16="http://schemas.microsoft.com/office/drawing/2014/main" id="{586346F2-FF3C-EA9C-B584-CD9173602D94}"/>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3F42CF7-62A3-FA92-8DDF-B12C23772855}"/>
              </a:ext>
            </a:extLst>
          </p:cNvPr>
          <p:cNvSpPr>
            <a:spLocks noGrp="1"/>
          </p:cNvSpPr>
          <p:nvPr>
            <p:ph type="title"/>
          </p:nvPr>
        </p:nvSpPr>
        <p:spPr>
          <a:xfrm>
            <a:off x="3327722" y="1478990"/>
            <a:ext cx="5782804" cy="2493876"/>
          </a:xfrm>
        </p:spPr>
        <p:txBody>
          <a:bodyPr anchor="b">
            <a:normAutofit/>
          </a:bodyPr>
          <a:lstStyle/>
          <a:p>
            <a:pPr algn="ctr"/>
            <a:r>
              <a:rPr lang="en-GB" sz="4400" dirty="0" err="1">
                <a:solidFill>
                  <a:srgbClr val="FFFFFF"/>
                </a:solidFill>
              </a:rPr>
              <a:t>Polyfjord</a:t>
            </a:r>
            <a:r>
              <a:rPr lang="en-GB" sz="4400" dirty="0">
                <a:solidFill>
                  <a:srgbClr val="FFFFFF"/>
                </a:solidFill>
              </a:rPr>
              <a:t> Challenge</a:t>
            </a:r>
          </a:p>
        </p:txBody>
      </p:sp>
      <p:grpSp>
        <p:nvGrpSpPr>
          <p:cNvPr id="48" name="Group 47">
            <a:extLst>
              <a:ext uri="{FF2B5EF4-FFF2-40B4-BE49-F238E27FC236}">
                <a16:creationId xmlns:a16="http://schemas.microsoft.com/office/drawing/2014/main" id="{0D390397-A339-44EF-8705-6F5A815EA5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828864" cy="5464029"/>
            <a:chOff x="767484" y="236341"/>
            <a:chExt cx="10828864" cy="5464029"/>
          </a:xfrm>
        </p:grpSpPr>
        <p:sp>
          <p:nvSpPr>
            <p:cNvPr id="49" name="Oval 48">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0218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044381"/>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6091"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17995"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A picture containing outdoor, water, sky, nature&#10;&#10;Description automatically generated">
            <a:extLst>
              <a:ext uri="{FF2B5EF4-FFF2-40B4-BE49-F238E27FC236}">
                <a16:creationId xmlns:a16="http://schemas.microsoft.com/office/drawing/2014/main" id="{F6FABE30-CA51-E94C-704E-91DE44C6BB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477" y="120330"/>
            <a:ext cx="3942713" cy="3942713"/>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6" name="Picture 6" descr="A picture containing nature, outdoor&#10;&#10;Description automatically generated">
            <a:extLst>
              <a:ext uri="{FF2B5EF4-FFF2-40B4-BE49-F238E27FC236}">
                <a16:creationId xmlns:a16="http://schemas.microsoft.com/office/drawing/2014/main" id="{8ABAD6E7-1D84-F36B-F600-635FA80193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9200553" y="1"/>
            <a:ext cx="2988399" cy="2577502"/>
          </a:xfrm>
          <a:custGeom>
            <a:avLst/>
            <a:gdLst/>
            <a:ahLst/>
            <a:cxnLst/>
            <a:rect l="l" t="t" r="r" b="b"/>
            <a:pathLst>
              <a:path w="2988399" h="2577502">
                <a:moveTo>
                  <a:pt x="270236" y="0"/>
                </a:moveTo>
                <a:lnTo>
                  <a:pt x="2988399" y="0"/>
                </a:lnTo>
                <a:lnTo>
                  <a:pt x="2988399" y="1927546"/>
                </a:lnTo>
                <a:lnTo>
                  <a:pt x="2956486" y="1970222"/>
                </a:lnTo>
                <a:cubicBezTo>
                  <a:pt x="2650408" y="2341103"/>
                  <a:pt x="2187200" y="2577502"/>
                  <a:pt x="1668777" y="2577502"/>
                </a:cubicBezTo>
                <a:cubicBezTo>
                  <a:pt x="747138" y="2577502"/>
                  <a:pt x="0" y="1830365"/>
                  <a:pt x="0" y="908725"/>
                </a:cubicBezTo>
                <a:cubicBezTo>
                  <a:pt x="0" y="620713"/>
                  <a:pt x="72963" y="349741"/>
                  <a:pt x="201413" y="113287"/>
                </a:cubicBezTo>
                <a:close/>
              </a:path>
            </a:pathLst>
          </a:custGeom>
        </p:spPr>
      </p:pic>
      <p:sp>
        <p:nvSpPr>
          <p:cNvPr id="3" name="Content Placeholder 2">
            <a:extLst>
              <a:ext uri="{FF2B5EF4-FFF2-40B4-BE49-F238E27FC236}">
                <a16:creationId xmlns:a16="http://schemas.microsoft.com/office/drawing/2014/main" id="{9832839D-B573-4AA2-AC26-E796C00B3BAF}"/>
              </a:ext>
            </a:extLst>
          </p:cNvPr>
          <p:cNvSpPr>
            <a:spLocks noGrp="1"/>
          </p:cNvSpPr>
          <p:nvPr>
            <p:ph idx="1"/>
          </p:nvPr>
        </p:nvSpPr>
        <p:spPr>
          <a:xfrm>
            <a:off x="3327722" y="4130750"/>
            <a:ext cx="5782804" cy="2046766"/>
          </a:xfrm>
        </p:spPr>
        <p:txBody>
          <a:bodyPr vert="horz" lIns="91440" tIns="45720" rIns="91440" bIns="45720" rtlCol="0" anchor="t">
            <a:normAutofit fontScale="85000" lnSpcReduction="20000"/>
          </a:bodyPr>
          <a:lstStyle/>
          <a:p>
            <a:pPr algn="ctr"/>
            <a:r>
              <a:rPr lang="en-GB" sz="1800" dirty="0">
                <a:solidFill>
                  <a:srgbClr val="FFFFFF"/>
                </a:solidFill>
                <a:cs typeface="Calibri"/>
              </a:rPr>
              <a:t>In June, I entered a  challenge, in which I had to create a short video, using the software, Blender.</a:t>
            </a:r>
          </a:p>
          <a:p>
            <a:pPr algn="ctr">
              <a:buClr>
                <a:srgbClr val="486B83"/>
              </a:buClr>
            </a:pPr>
            <a:r>
              <a:rPr lang="en-GB" sz="1800" dirty="0">
                <a:solidFill>
                  <a:srgbClr val="FFFFFF"/>
                </a:solidFill>
                <a:cs typeface="Calibri"/>
              </a:rPr>
              <a:t>I used a variety of techniques such as advanced texturing and procedural animation to complete the finished video which seamlessly loops.</a:t>
            </a:r>
          </a:p>
          <a:p>
            <a:pPr algn="ctr">
              <a:buClr>
                <a:srgbClr val="486B83"/>
              </a:buClr>
            </a:pPr>
            <a:r>
              <a:rPr lang="en-GB" sz="1800" dirty="0">
                <a:solidFill>
                  <a:srgbClr val="FFFFFF"/>
                </a:solidFill>
                <a:cs typeface="Calibri"/>
              </a:rPr>
              <a:t>On top of schoolwork, I spent approximately 10-14 hours per week for four weeks to achieve the final result.</a:t>
            </a:r>
          </a:p>
          <a:p>
            <a:pPr algn="ctr">
              <a:buClr>
                <a:srgbClr val="486B83"/>
              </a:buClr>
            </a:pPr>
            <a:r>
              <a:rPr lang="en-GB" sz="1800" dirty="0">
                <a:solidFill>
                  <a:srgbClr val="FFFFFF"/>
                </a:solidFill>
                <a:cs typeface="Calibri"/>
              </a:rPr>
              <a:t>As an extension to this project, I have also created a Visual Effects (VFX) breakdown in which I go through the steps of making it.</a:t>
            </a:r>
          </a:p>
          <a:p>
            <a:pPr algn="ctr">
              <a:buClr>
                <a:srgbClr val="486B83"/>
              </a:buClr>
            </a:pPr>
            <a:endParaRPr lang="en-GB" sz="1800" dirty="0">
              <a:solidFill>
                <a:srgbClr val="FFFFFF"/>
              </a:solidFill>
              <a:cs typeface="Calibri"/>
            </a:endParaRPr>
          </a:p>
          <a:p>
            <a:pPr algn="ctr">
              <a:buClr>
                <a:srgbClr val="486B83"/>
              </a:buClr>
            </a:pPr>
            <a:endParaRPr lang="en-GB" sz="1800" dirty="0">
              <a:solidFill>
                <a:srgbClr val="FFFFFF"/>
              </a:solidFill>
              <a:cs typeface="Calibri"/>
            </a:endParaRPr>
          </a:p>
        </p:txBody>
      </p:sp>
    </p:spTree>
    <p:extLst>
      <p:ext uri="{BB962C8B-B14F-4D97-AF65-F5344CB8AC3E}">
        <p14:creationId xmlns:p14="http://schemas.microsoft.com/office/powerpoint/2010/main" val="387671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968E5A-189B-6342-4FC5-3AD4860AFB3A}"/>
              </a:ext>
            </a:extLst>
          </p:cNvPr>
          <p:cNvSpPr>
            <a:spLocks noGrp="1"/>
          </p:cNvSpPr>
          <p:nvPr>
            <p:ph type="title"/>
          </p:nvPr>
        </p:nvSpPr>
        <p:spPr>
          <a:xfrm>
            <a:off x="2311147" y="365760"/>
            <a:ext cx="7569706" cy="1288238"/>
          </a:xfrm>
        </p:spPr>
        <p:txBody>
          <a:bodyPr anchor="ctr">
            <a:normAutofit/>
          </a:bodyPr>
          <a:lstStyle/>
          <a:p>
            <a:pPr algn="ctr"/>
            <a:r>
              <a:rPr lang="en-GB" dirty="0">
                <a:cs typeface="Calibri Light"/>
              </a:rPr>
              <a:t>Please watch:</a:t>
            </a:r>
            <a:endParaRPr lang="en-GB" dirty="0"/>
          </a:p>
        </p:txBody>
      </p:sp>
      <p:sp>
        <p:nvSpPr>
          <p:cNvPr id="3" name="Content Placeholder 2">
            <a:extLst>
              <a:ext uri="{FF2B5EF4-FFF2-40B4-BE49-F238E27FC236}">
                <a16:creationId xmlns:a16="http://schemas.microsoft.com/office/drawing/2014/main" id="{FB66B203-721D-1E9C-B0C7-610EF19E9D28}"/>
              </a:ext>
            </a:extLst>
          </p:cNvPr>
          <p:cNvSpPr>
            <a:spLocks noGrp="1"/>
          </p:cNvSpPr>
          <p:nvPr>
            <p:ph idx="1"/>
          </p:nvPr>
        </p:nvSpPr>
        <p:spPr>
          <a:xfrm>
            <a:off x="2165569" y="1956816"/>
            <a:ext cx="7860863" cy="4024884"/>
          </a:xfrm>
        </p:spPr>
        <p:txBody>
          <a:bodyPr anchor="t">
            <a:normAutofit/>
          </a:bodyPr>
          <a:lstStyle/>
          <a:p>
            <a:r>
              <a:rPr lang="en-GB" sz="2400" dirty="0" err="1">
                <a:cs typeface="Calibri"/>
              </a:rPr>
              <a:t>Polyfjord</a:t>
            </a:r>
            <a:r>
              <a:rPr lang="en-GB" sz="2400" dirty="0">
                <a:cs typeface="Calibri"/>
              </a:rPr>
              <a:t> challenge initial render - </a:t>
            </a:r>
            <a:r>
              <a:rPr lang="en-GB" sz="2400" dirty="0">
                <a:cs typeface="Calibri"/>
                <a:hlinkClick r:id="rId2">
                  <a:extLst>
                    <a:ext uri="{A12FA001-AC4F-418D-AE19-62706E023703}">
                      <ahyp:hlinkClr xmlns:ahyp="http://schemas.microsoft.com/office/drawing/2018/hyperlinkcolor" val="tx"/>
                    </a:ext>
                  </a:extLst>
                </a:hlinkClick>
              </a:rPr>
              <a:t>https://vimeo.com/802077630/fbbcd603b2</a:t>
            </a:r>
            <a:endParaRPr lang="en-GB" sz="2400" dirty="0">
              <a:cs typeface="Calibri"/>
            </a:endParaRPr>
          </a:p>
          <a:p>
            <a:r>
              <a:rPr lang="en-GB" sz="2400" dirty="0" err="1">
                <a:cs typeface="Calibri"/>
              </a:rPr>
              <a:t>Polyfjord</a:t>
            </a:r>
            <a:r>
              <a:rPr lang="en-GB" sz="2400" dirty="0">
                <a:cs typeface="Calibri"/>
              </a:rPr>
              <a:t> challenge entry - </a:t>
            </a:r>
            <a:r>
              <a:rPr lang="en-GB" sz="2400" dirty="0">
                <a:cs typeface="Calibri"/>
                <a:hlinkClick r:id="rId3">
                  <a:extLst>
                    <a:ext uri="{A12FA001-AC4F-418D-AE19-62706E023703}">
                      <ahyp:hlinkClr xmlns:ahyp="http://schemas.microsoft.com/office/drawing/2018/hyperlinkcolor" val="tx"/>
                    </a:ext>
                  </a:extLst>
                </a:hlinkClick>
              </a:rPr>
              <a:t>https://vimeo.com/802077614/ee798c8a38</a:t>
            </a:r>
            <a:endParaRPr lang="en-GB" sz="2400" dirty="0">
              <a:cs typeface="Calibri"/>
            </a:endParaRPr>
          </a:p>
          <a:p>
            <a:r>
              <a:rPr lang="en-GB" sz="2400" dirty="0">
                <a:ea typeface="+mn-lt"/>
                <a:cs typeface="+mn-lt"/>
              </a:rPr>
              <a:t>And </a:t>
            </a:r>
            <a:r>
              <a:rPr lang="en-GB" sz="2400" dirty="0" err="1">
                <a:cs typeface="Calibri"/>
              </a:rPr>
              <a:t>Polyfjord</a:t>
            </a:r>
            <a:r>
              <a:rPr lang="en-GB" sz="2400" dirty="0">
                <a:cs typeface="Calibri"/>
              </a:rPr>
              <a:t> challenge VFX Breakdown - </a:t>
            </a:r>
            <a:r>
              <a:rPr lang="en-GB" sz="2400" dirty="0">
                <a:cs typeface="Calibri"/>
                <a:hlinkClick r:id="rId4">
                  <a:extLst>
                    <a:ext uri="{A12FA001-AC4F-418D-AE19-62706E023703}">
                      <ahyp:hlinkClr xmlns:ahyp="http://schemas.microsoft.com/office/drawing/2018/hyperlinkcolor" val="tx"/>
                    </a:ext>
                  </a:extLst>
                </a:hlinkClick>
              </a:rPr>
              <a:t>https://vimeo.com/802077654/9f57f8568f</a:t>
            </a:r>
            <a:endParaRPr lang="en-GB" sz="2400" dirty="0">
              <a:cs typeface="Calibri"/>
            </a:endParaRPr>
          </a:p>
        </p:txBody>
      </p:sp>
    </p:spTree>
    <p:extLst>
      <p:ext uri="{BB962C8B-B14F-4D97-AF65-F5344CB8AC3E}">
        <p14:creationId xmlns:p14="http://schemas.microsoft.com/office/powerpoint/2010/main" val="294334435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4D8ADE-D99A-4124-BE44-C4171D332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E056C32-35D5-486E-A3C0-7FC8806903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7B5E229E-D002-C617-A260-218980F324A9}"/>
              </a:ext>
            </a:extLst>
          </p:cNvPr>
          <p:cNvSpPr>
            <a:spLocks noGrp="1"/>
          </p:cNvSpPr>
          <p:nvPr>
            <p:ph type="title"/>
          </p:nvPr>
        </p:nvSpPr>
        <p:spPr>
          <a:xfrm>
            <a:off x="777240" y="777240"/>
            <a:ext cx="4606280" cy="2493876"/>
          </a:xfrm>
        </p:spPr>
        <p:txBody>
          <a:bodyPr anchor="b">
            <a:normAutofit/>
          </a:bodyPr>
          <a:lstStyle/>
          <a:p>
            <a:r>
              <a:rPr lang="en-GB" sz="4400"/>
              <a:t>Low-Poly</a:t>
            </a:r>
          </a:p>
        </p:txBody>
      </p:sp>
      <p:sp>
        <p:nvSpPr>
          <p:cNvPr id="3" name="Content Placeholder 2">
            <a:extLst>
              <a:ext uri="{FF2B5EF4-FFF2-40B4-BE49-F238E27FC236}">
                <a16:creationId xmlns:a16="http://schemas.microsoft.com/office/drawing/2014/main" id="{7AF6EE19-ECD9-281D-3D82-4147CED8734E}"/>
              </a:ext>
            </a:extLst>
          </p:cNvPr>
          <p:cNvSpPr>
            <a:spLocks noGrp="1"/>
          </p:cNvSpPr>
          <p:nvPr>
            <p:ph idx="1"/>
          </p:nvPr>
        </p:nvSpPr>
        <p:spPr>
          <a:xfrm>
            <a:off x="777240" y="3428999"/>
            <a:ext cx="4606280" cy="2747963"/>
          </a:xfrm>
        </p:spPr>
        <p:txBody>
          <a:bodyPr vert="horz" lIns="91440" tIns="45720" rIns="91440" bIns="45720" rtlCol="0" anchor="t">
            <a:normAutofit/>
          </a:bodyPr>
          <a:lstStyle/>
          <a:p>
            <a:r>
              <a:rPr lang="en-GB" sz="1800" dirty="0">
                <a:cs typeface="Calibri"/>
              </a:rPr>
              <a:t>Following on from this, I used low-Poly modelling and landscape building to make short videos, featuring a car.</a:t>
            </a:r>
          </a:p>
          <a:p>
            <a:pPr>
              <a:buClr>
                <a:srgbClr val="486B83"/>
              </a:buClr>
            </a:pPr>
            <a:endParaRPr lang="en-GB" sz="1800" dirty="0">
              <a:cs typeface="Calibri"/>
            </a:endParaRPr>
          </a:p>
        </p:txBody>
      </p:sp>
      <p:grpSp>
        <p:nvGrpSpPr>
          <p:cNvPr id="34" name="Decorative circles">
            <a:extLst>
              <a:ext uri="{FF2B5EF4-FFF2-40B4-BE49-F238E27FC236}">
                <a16:creationId xmlns:a16="http://schemas.microsoft.com/office/drawing/2014/main" id="{EFC24DBA-E880-4ED9-B7B7-E314A97ED4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5126" y="310026"/>
            <a:ext cx="896531" cy="5965317"/>
            <a:chOff x="8105126" y="310026"/>
            <a:chExt cx="896531" cy="5965317"/>
          </a:xfrm>
        </p:grpSpPr>
        <p:sp>
          <p:nvSpPr>
            <p:cNvPr id="35" name="Oval 34">
              <a:extLst>
                <a:ext uri="{FF2B5EF4-FFF2-40B4-BE49-F238E27FC236}">
                  <a16:creationId xmlns:a16="http://schemas.microsoft.com/office/drawing/2014/main" id="{02685F3F-9971-48E4-9745-37BEA0699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4834" y="5969563"/>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2D33608-EBEF-451C-9234-D46F34C10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5126" y="573568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37ADF4-3E1C-47DF-B38C-F35BE2157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8481" y="310026"/>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6CAA3CE-1CBC-482F-9AA2-9DD4C043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35216" y="735547"/>
              <a:ext cx="466441" cy="46644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
            <a:extLst>
              <a:ext uri="{FF2B5EF4-FFF2-40B4-BE49-F238E27FC236}">
                <a16:creationId xmlns:a16="http://schemas.microsoft.com/office/drawing/2014/main" id="{520693D9-FA8D-4B6C-AC31-7D537432D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76933" y="4258197"/>
            <a:ext cx="2167737" cy="216773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6" name="Picture 6" descr="A picture containing text&#10;&#10;Description automatically generated">
            <a:extLst>
              <a:ext uri="{FF2B5EF4-FFF2-40B4-BE49-F238E27FC236}">
                <a16:creationId xmlns:a16="http://schemas.microsoft.com/office/drawing/2014/main" id="{C617E7EA-7A2C-28DF-EA82-95A399E3A1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22"/>
          <a:stretch/>
        </p:blipFill>
        <p:spPr>
          <a:xfrm>
            <a:off x="6429805" y="1465183"/>
            <a:ext cx="3604107" cy="3604041"/>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4" name="Picture 4" descr="A picture containing table, aircraft&#10;&#10;Description automatically generated">
            <a:extLst>
              <a:ext uri="{FF2B5EF4-FFF2-40B4-BE49-F238E27FC236}">
                <a16:creationId xmlns:a16="http://schemas.microsoft.com/office/drawing/2014/main" id="{E337D0CE-5557-BA20-5613-09E0D5EF28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0818" y="5608"/>
            <a:ext cx="2467139" cy="1634611"/>
          </a:xfrm>
          <a:custGeom>
            <a:avLst/>
            <a:gdLst/>
            <a:ahLst/>
            <a:cxnLst/>
            <a:rect l="l" t="t" r="r" b="b"/>
            <a:pathLst>
              <a:path w="2623385" h="1738132">
                <a:moveTo>
                  <a:pt x="76965" y="0"/>
                </a:moveTo>
                <a:lnTo>
                  <a:pt x="2546422" y="0"/>
                </a:lnTo>
                <a:lnTo>
                  <a:pt x="2596736" y="162088"/>
                </a:lnTo>
                <a:cubicBezTo>
                  <a:pt x="2614210" y="247476"/>
                  <a:pt x="2623385" y="335886"/>
                  <a:pt x="2623385" y="426440"/>
                </a:cubicBezTo>
                <a:cubicBezTo>
                  <a:pt x="2623385" y="1150868"/>
                  <a:pt x="2036121" y="1738132"/>
                  <a:pt x="1311693" y="1738132"/>
                </a:cubicBezTo>
                <a:cubicBezTo>
                  <a:pt x="587266" y="1738132"/>
                  <a:pt x="0" y="1150868"/>
                  <a:pt x="0" y="426440"/>
                </a:cubicBezTo>
                <a:cubicBezTo>
                  <a:pt x="0" y="335886"/>
                  <a:pt x="9177" y="247476"/>
                  <a:pt x="26649" y="162088"/>
                </a:cubicBezTo>
                <a:close/>
              </a:path>
            </a:pathLst>
          </a:custGeom>
        </p:spPr>
      </p:pic>
      <p:pic>
        <p:nvPicPr>
          <p:cNvPr id="5" name="Picture 5">
            <a:extLst>
              <a:ext uri="{FF2B5EF4-FFF2-40B4-BE49-F238E27FC236}">
                <a16:creationId xmlns:a16="http://schemas.microsoft.com/office/drawing/2014/main" id="{A298DA46-65FC-DFE8-9F7B-B700B6BA4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9609917" y="10"/>
            <a:ext cx="2579034" cy="2619744"/>
          </a:xfrm>
          <a:custGeom>
            <a:avLst/>
            <a:gdLst/>
            <a:ahLst/>
            <a:cxnLst/>
            <a:rect l="l" t="t" r="r" b="b"/>
            <a:pathLst>
              <a:path w="2579034" h="2619754">
                <a:moveTo>
                  <a:pt x="455682" y="0"/>
                </a:moveTo>
                <a:lnTo>
                  <a:pt x="2579034" y="0"/>
                </a:lnTo>
                <a:lnTo>
                  <a:pt x="2579034" y="2202359"/>
                </a:lnTo>
                <a:lnTo>
                  <a:pt x="2504372" y="2270216"/>
                </a:lnTo>
                <a:cubicBezTo>
                  <a:pt x="2239776" y="2488580"/>
                  <a:pt x="1900558" y="2619754"/>
                  <a:pt x="1530703" y="2619754"/>
                </a:cubicBezTo>
                <a:cubicBezTo>
                  <a:pt x="685318" y="2619754"/>
                  <a:pt x="0" y="1934436"/>
                  <a:pt x="0" y="1089051"/>
                </a:cubicBezTo>
                <a:cubicBezTo>
                  <a:pt x="0" y="666360"/>
                  <a:pt x="171330" y="283684"/>
                  <a:pt x="448332" y="6680"/>
                </a:cubicBezTo>
                <a:close/>
              </a:path>
            </a:pathLst>
          </a:custGeom>
        </p:spPr>
      </p:pic>
      <p:pic>
        <p:nvPicPr>
          <p:cNvPr id="42" name="Graphic 41">
            <a:extLst>
              <a:ext uri="{FF2B5EF4-FFF2-40B4-BE49-F238E27FC236}">
                <a16:creationId xmlns:a16="http://schemas.microsoft.com/office/drawing/2014/main" id="{07386C87-D3C1-4A7B-A524-03815B6E07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80835" y="4259486"/>
            <a:ext cx="2167737" cy="2167737"/>
          </a:xfrm>
          <a:prstGeom prst="rect">
            <a:avLst/>
          </a:prstGeom>
        </p:spPr>
      </p:pic>
    </p:spTree>
    <p:extLst>
      <p:ext uri="{BB962C8B-B14F-4D97-AF65-F5344CB8AC3E}">
        <p14:creationId xmlns:p14="http://schemas.microsoft.com/office/powerpoint/2010/main" val="411670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968E5A-189B-6342-4FC5-3AD4860AFB3A}"/>
              </a:ext>
            </a:extLst>
          </p:cNvPr>
          <p:cNvSpPr>
            <a:spLocks noGrp="1"/>
          </p:cNvSpPr>
          <p:nvPr>
            <p:ph type="title"/>
          </p:nvPr>
        </p:nvSpPr>
        <p:spPr>
          <a:xfrm>
            <a:off x="2311147" y="365760"/>
            <a:ext cx="7569706" cy="1288238"/>
          </a:xfrm>
        </p:spPr>
        <p:txBody>
          <a:bodyPr anchor="ctr">
            <a:normAutofit/>
          </a:bodyPr>
          <a:lstStyle/>
          <a:p>
            <a:pPr algn="ctr"/>
            <a:r>
              <a:rPr lang="en-GB" dirty="0">
                <a:cs typeface="Calibri Light"/>
              </a:rPr>
              <a:t>Please watch:</a:t>
            </a:r>
            <a:endParaRPr lang="en-GB" dirty="0"/>
          </a:p>
        </p:txBody>
      </p:sp>
      <p:sp>
        <p:nvSpPr>
          <p:cNvPr id="3" name="Content Placeholder 2">
            <a:extLst>
              <a:ext uri="{FF2B5EF4-FFF2-40B4-BE49-F238E27FC236}">
                <a16:creationId xmlns:a16="http://schemas.microsoft.com/office/drawing/2014/main" id="{FB66B203-721D-1E9C-B0C7-610EF19E9D28}"/>
              </a:ext>
            </a:extLst>
          </p:cNvPr>
          <p:cNvSpPr>
            <a:spLocks noGrp="1"/>
          </p:cNvSpPr>
          <p:nvPr>
            <p:ph idx="1"/>
          </p:nvPr>
        </p:nvSpPr>
        <p:spPr>
          <a:xfrm>
            <a:off x="2165569" y="1956816"/>
            <a:ext cx="7860863" cy="4024884"/>
          </a:xfrm>
        </p:spPr>
        <p:txBody>
          <a:bodyPr anchor="t">
            <a:normAutofit/>
          </a:bodyPr>
          <a:lstStyle/>
          <a:p>
            <a:r>
              <a:rPr lang="en-GB" sz="2400" dirty="0">
                <a:cs typeface="Calibri"/>
              </a:rPr>
              <a:t>Low poly car video - </a:t>
            </a:r>
            <a:r>
              <a:rPr lang="en-GB" sz="2400" dirty="0">
                <a:cs typeface="Calibri"/>
                <a:hlinkClick r:id="rId2">
                  <a:extLst>
                    <a:ext uri="{A12FA001-AC4F-418D-AE19-62706E023703}">
                      <ahyp:hlinkClr xmlns:ahyp="http://schemas.microsoft.com/office/drawing/2018/hyperlinkcolor" val="tx"/>
                    </a:ext>
                  </a:extLst>
                </a:hlinkClick>
              </a:rPr>
              <a:t>https://vimeo.com/802077559/b04e78fbeb</a:t>
            </a:r>
            <a:endParaRPr lang="en-GB" sz="2400" dirty="0">
              <a:cs typeface="Calibri"/>
            </a:endParaRPr>
          </a:p>
        </p:txBody>
      </p:sp>
    </p:spTree>
    <p:extLst>
      <p:ext uri="{BB962C8B-B14F-4D97-AF65-F5344CB8AC3E}">
        <p14:creationId xmlns:p14="http://schemas.microsoft.com/office/powerpoint/2010/main" val="33516779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C176-3B57-B7E6-7BE0-F8D56796E635}"/>
              </a:ext>
            </a:extLst>
          </p:cNvPr>
          <p:cNvSpPr>
            <a:spLocks noGrp="1"/>
          </p:cNvSpPr>
          <p:nvPr>
            <p:ph type="title"/>
          </p:nvPr>
        </p:nvSpPr>
        <p:spPr/>
        <p:txBody>
          <a:bodyPr/>
          <a:lstStyle/>
          <a:p>
            <a:r>
              <a:rPr lang="en-GB"/>
              <a:t>Portals</a:t>
            </a:r>
          </a:p>
        </p:txBody>
      </p:sp>
      <p:sp>
        <p:nvSpPr>
          <p:cNvPr id="3" name="Content Placeholder 2">
            <a:extLst>
              <a:ext uri="{FF2B5EF4-FFF2-40B4-BE49-F238E27FC236}">
                <a16:creationId xmlns:a16="http://schemas.microsoft.com/office/drawing/2014/main" id="{F39E4BD8-51E1-B0CB-CA6C-7A09B9E61E1F}"/>
              </a:ext>
            </a:extLst>
          </p:cNvPr>
          <p:cNvSpPr>
            <a:spLocks noGrp="1"/>
          </p:cNvSpPr>
          <p:nvPr>
            <p:ph idx="1"/>
          </p:nvPr>
        </p:nvSpPr>
        <p:spPr>
          <a:xfrm>
            <a:off x="678462" y="1458736"/>
            <a:ext cx="10659110" cy="4351338"/>
          </a:xfrm>
        </p:spPr>
        <p:txBody>
          <a:bodyPr vert="horz" lIns="91440" tIns="45720" rIns="91440" bIns="45720" rtlCol="0" anchor="t">
            <a:normAutofit/>
          </a:bodyPr>
          <a:lstStyle/>
          <a:p>
            <a:r>
              <a:rPr lang="en-GB" dirty="0">
                <a:cs typeface="Calibri"/>
              </a:rPr>
              <a:t>I have been attempting to replicate an effect from the film Doctor Strange in which a magical portal appears. Below, are the iterations and attempts to refine my effect:</a:t>
            </a:r>
          </a:p>
          <a:p>
            <a:pPr>
              <a:buClr>
                <a:srgbClr val="486B83"/>
              </a:buClr>
            </a:pPr>
            <a:endParaRPr lang="en-GB">
              <a:cs typeface="Calibri"/>
            </a:endParaRPr>
          </a:p>
        </p:txBody>
      </p:sp>
      <p:pic>
        <p:nvPicPr>
          <p:cNvPr id="6" name="Picture 6" descr="A picture containing star, sun, orange, sunset&#10;&#10;Description automatically generated">
            <a:extLst>
              <a:ext uri="{FF2B5EF4-FFF2-40B4-BE49-F238E27FC236}">
                <a16:creationId xmlns:a16="http://schemas.microsoft.com/office/drawing/2014/main" id="{47ACC149-22F4-A526-07A6-06B48C13F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584" y="2239915"/>
            <a:ext cx="2743200" cy="1543050"/>
          </a:xfrm>
          <a:prstGeom prst="rect">
            <a:avLst/>
          </a:prstGeom>
        </p:spPr>
      </p:pic>
      <p:pic>
        <p:nvPicPr>
          <p:cNvPr id="7" name="Picture 7">
            <a:extLst>
              <a:ext uri="{FF2B5EF4-FFF2-40B4-BE49-F238E27FC236}">
                <a16:creationId xmlns:a16="http://schemas.microsoft.com/office/drawing/2014/main" id="{A14FB89D-12F9-D7EF-8513-FA58BA61F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8857" y="2239915"/>
            <a:ext cx="2743200" cy="1543050"/>
          </a:xfrm>
          <a:prstGeom prst="rect">
            <a:avLst/>
          </a:prstGeom>
        </p:spPr>
      </p:pic>
      <p:pic>
        <p:nvPicPr>
          <p:cNvPr id="8" name="Picture 8">
            <a:extLst>
              <a:ext uri="{FF2B5EF4-FFF2-40B4-BE49-F238E27FC236}">
                <a16:creationId xmlns:a16="http://schemas.microsoft.com/office/drawing/2014/main" id="{5748E18E-94A7-C5DB-9B25-EC238A63F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9153" y="2239915"/>
            <a:ext cx="2743200" cy="1543050"/>
          </a:xfrm>
          <a:prstGeom prst="rect">
            <a:avLst/>
          </a:prstGeom>
        </p:spPr>
      </p:pic>
      <p:pic>
        <p:nvPicPr>
          <p:cNvPr id="9" name="Picture 9" descr="A picture containing worm, invertebrate, nature, star&#10;&#10;Description automatically generated">
            <a:extLst>
              <a:ext uri="{FF2B5EF4-FFF2-40B4-BE49-F238E27FC236}">
                <a16:creationId xmlns:a16="http://schemas.microsoft.com/office/drawing/2014/main" id="{07B075C3-CE00-DE87-085C-7A8AEF1AB9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2567" y="2239915"/>
            <a:ext cx="2743200" cy="1543050"/>
          </a:xfrm>
          <a:prstGeom prst="rect">
            <a:avLst/>
          </a:prstGeom>
        </p:spPr>
      </p:pic>
      <p:pic>
        <p:nvPicPr>
          <p:cNvPr id="10" name="Picture 10" descr="A picture containing sunset, nature&#10;&#10;Description automatically generated">
            <a:extLst>
              <a:ext uri="{FF2B5EF4-FFF2-40B4-BE49-F238E27FC236}">
                <a16:creationId xmlns:a16="http://schemas.microsoft.com/office/drawing/2014/main" id="{2DE46592-40E1-5A24-3210-3C04B87FD3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584" y="3781233"/>
            <a:ext cx="2743200" cy="1543050"/>
          </a:xfrm>
          <a:prstGeom prst="rect">
            <a:avLst/>
          </a:prstGeom>
        </p:spPr>
      </p:pic>
      <p:pic>
        <p:nvPicPr>
          <p:cNvPr id="11" name="Picture 11" descr="A picture containing sunset, orange, nature, sun&#10;&#10;Description automatically generated">
            <a:extLst>
              <a:ext uri="{FF2B5EF4-FFF2-40B4-BE49-F238E27FC236}">
                <a16:creationId xmlns:a16="http://schemas.microsoft.com/office/drawing/2014/main" id="{03933669-6A67-DA84-2A94-E06E2C6096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8857" y="3781233"/>
            <a:ext cx="2743200" cy="1543050"/>
          </a:xfrm>
          <a:prstGeom prst="rect">
            <a:avLst/>
          </a:prstGeom>
        </p:spPr>
      </p:pic>
      <p:pic>
        <p:nvPicPr>
          <p:cNvPr id="12" name="Picture 12" descr="A picture containing sunset, sun, orange, nature&#10;&#10;Description automatically generated">
            <a:extLst>
              <a:ext uri="{FF2B5EF4-FFF2-40B4-BE49-F238E27FC236}">
                <a16:creationId xmlns:a16="http://schemas.microsoft.com/office/drawing/2014/main" id="{5D6708AC-DDF6-59A2-5AFA-DC602AEB6D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9153" y="3781233"/>
            <a:ext cx="2743200" cy="1543050"/>
          </a:xfrm>
          <a:prstGeom prst="rect">
            <a:avLst/>
          </a:prstGeom>
        </p:spPr>
      </p:pic>
      <p:pic>
        <p:nvPicPr>
          <p:cNvPr id="13" name="Picture 13">
            <a:extLst>
              <a:ext uri="{FF2B5EF4-FFF2-40B4-BE49-F238E27FC236}">
                <a16:creationId xmlns:a16="http://schemas.microsoft.com/office/drawing/2014/main" id="{8FE6B77A-1948-7CF6-EE6E-2F72E1D51E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73430" y="3781233"/>
            <a:ext cx="2743200" cy="1550827"/>
          </a:xfrm>
          <a:prstGeom prst="rect">
            <a:avLst/>
          </a:prstGeom>
        </p:spPr>
      </p:pic>
      <p:pic>
        <p:nvPicPr>
          <p:cNvPr id="14" name="Picture 14" descr="A picture containing sunset, sun, orange&#10;&#10;Description automatically generated">
            <a:extLst>
              <a:ext uri="{FF2B5EF4-FFF2-40B4-BE49-F238E27FC236}">
                <a16:creationId xmlns:a16="http://schemas.microsoft.com/office/drawing/2014/main" id="{6D79C110-E1C2-980D-AE30-3A755B2CD12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2584" y="5322551"/>
            <a:ext cx="2743200" cy="1543050"/>
          </a:xfrm>
          <a:prstGeom prst="rect">
            <a:avLst/>
          </a:prstGeom>
        </p:spPr>
      </p:pic>
      <p:pic>
        <p:nvPicPr>
          <p:cNvPr id="15" name="Picture 15" descr="A picture containing sunset, nature, star, night sky&#10;&#10;Description automatically generated">
            <a:extLst>
              <a:ext uri="{FF2B5EF4-FFF2-40B4-BE49-F238E27FC236}">
                <a16:creationId xmlns:a16="http://schemas.microsoft.com/office/drawing/2014/main" id="{0C22DF2F-9426-567B-AE3A-4B8F4A39D5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98857" y="5322551"/>
            <a:ext cx="2743200" cy="1543050"/>
          </a:xfrm>
          <a:prstGeom prst="rect">
            <a:avLst/>
          </a:prstGeom>
        </p:spPr>
      </p:pic>
      <p:pic>
        <p:nvPicPr>
          <p:cNvPr id="16" name="Picture 16" descr="A picture containing orange, close, image, sunset&#10;&#10;Description automatically generated">
            <a:extLst>
              <a:ext uri="{FF2B5EF4-FFF2-40B4-BE49-F238E27FC236}">
                <a16:creationId xmlns:a16="http://schemas.microsoft.com/office/drawing/2014/main" id="{E22E6BAF-632D-3534-36D9-CF3120EBFB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35130" y="5322551"/>
            <a:ext cx="2743200" cy="1543050"/>
          </a:xfrm>
          <a:prstGeom prst="rect">
            <a:avLst/>
          </a:prstGeom>
        </p:spPr>
      </p:pic>
      <p:pic>
        <p:nvPicPr>
          <p:cNvPr id="17" name="Picture 17">
            <a:extLst>
              <a:ext uri="{FF2B5EF4-FFF2-40B4-BE49-F238E27FC236}">
                <a16:creationId xmlns:a16="http://schemas.microsoft.com/office/drawing/2014/main" id="{7C52541D-598A-6818-37A4-D57089AB7FC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71185" y="5328916"/>
            <a:ext cx="2743200" cy="1543050"/>
          </a:xfrm>
          <a:prstGeom prst="rect">
            <a:avLst/>
          </a:prstGeom>
        </p:spPr>
      </p:pic>
    </p:spTree>
    <p:extLst>
      <p:ext uri="{BB962C8B-B14F-4D97-AF65-F5344CB8AC3E}">
        <p14:creationId xmlns:p14="http://schemas.microsoft.com/office/powerpoint/2010/main" val="35381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968E5A-189B-6342-4FC5-3AD4860AFB3A}"/>
              </a:ext>
            </a:extLst>
          </p:cNvPr>
          <p:cNvSpPr>
            <a:spLocks noGrp="1"/>
          </p:cNvSpPr>
          <p:nvPr>
            <p:ph type="title"/>
          </p:nvPr>
        </p:nvSpPr>
        <p:spPr>
          <a:xfrm>
            <a:off x="2311147" y="365760"/>
            <a:ext cx="7569706" cy="1288238"/>
          </a:xfrm>
        </p:spPr>
        <p:txBody>
          <a:bodyPr anchor="ctr">
            <a:normAutofit/>
          </a:bodyPr>
          <a:lstStyle/>
          <a:p>
            <a:pPr algn="ctr"/>
            <a:r>
              <a:rPr lang="en-GB" dirty="0">
                <a:cs typeface="Calibri Light"/>
              </a:rPr>
              <a:t>Please watch:</a:t>
            </a:r>
            <a:endParaRPr lang="en-GB" dirty="0"/>
          </a:p>
        </p:txBody>
      </p:sp>
      <p:sp>
        <p:nvSpPr>
          <p:cNvPr id="3" name="Content Placeholder 2">
            <a:extLst>
              <a:ext uri="{FF2B5EF4-FFF2-40B4-BE49-F238E27FC236}">
                <a16:creationId xmlns:a16="http://schemas.microsoft.com/office/drawing/2014/main" id="{FB66B203-721D-1E9C-B0C7-610EF19E9D28}"/>
              </a:ext>
            </a:extLst>
          </p:cNvPr>
          <p:cNvSpPr>
            <a:spLocks noGrp="1"/>
          </p:cNvSpPr>
          <p:nvPr>
            <p:ph idx="1"/>
          </p:nvPr>
        </p:nvSpPr>
        <p:spPr>
          <a:xfrm>
            <a:off x="2165569" y="1956816"/>
            <a:ext cx="7860863" cy="4024884"/>
          </a:xfrm>
        </p:spPr>
        <p:txBody>
          <a:bodyPr anchor="t">
            <a:normAutofit/>
          </a:bodyPr>
          <a:lstStyle/>
          <a:p>
            <a:r>
              <a:rPr lang="en-GB" sz="2400" dirty="0">
                <a:cs typeface="Calibri"/>
              </a:rPr>
              <a:t>Portal video -       </a:t>
            </a:r>
            <a:r>
              <a:rPr lang="en-GB" sz="2400" dirty="0">
                <a:cs typeface="Calibri"/>
                <a:hlinkClick r:id="rId2">
                  <a:extLst>
                    <a:ext uri="{A12FA001-AC4F-418D-AE19-62706E023703}">
                      <ahyp:hlinkClr xmlns:ahyp="http://schemas.microsoft.com/office/drawing/2018/hyperlinkcolor" val="tx"/>
                    </a:ext>
                  </a:extLst>
                </a:hlinkClick>
              </a:rPr>
              <a:t>https://vimeo.com/802077672/aedfaa3a3d</a:t>
            </a:r>
            <a:endParaRPr lang="en-GB" sz="2400" dirty="0">
              <a:cs typeface="Calibri"/>
            </a:endParaRPr>
          </a:p>
        </p:txBody>
      </p:sp>
    </p:spTree>
    <p:extLst>
      <p:ext uri="{BB962C8B-B14F-4D97-AF65-F5344CB8AC3E}">
        <p14:creationId xmlns:p14="http://schemas.microsoft.com/office/powerpoint/2010/main" val="24284484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fettiVTI">
  <a:themeElements>
    <a:clrScheme name="AnalogousFromLightSeedLeftStep">
      <a:dk1>
        <a:srgbClr val="000000"/>
      </a:dk1>
      <a:lt1>
        <a:srgbClr val="FFFFFF"/>
      </a:lt1>
      <a:dk2>
        <a:srgbClr val="243541"/>
      </a:dk2>
      <a:lt2>
        <a:srgbClr val="E2E5E8"/>
      </a:lt2>
      <a:accent1>
        <a:srgbClr val="B89D7C"/>
      </a:accent1>
      <a:accent2>
        <a:srgbClr val="BA867F"/>
      </a:accent2>
      <a:accent3>
        <a:srgbClr val="C492A0"/>
      </a:accent3>
      <a:accent4>
        <a:srgbClr val="BA7FA9"/>
      </a:accent4>
      <a:accent5>
        <a:srgbClr val="BF93C5"/>
      </a:accent5>
      <a:accent6>
        <a:srgbClr val="9A7FBA"/>
      </a:accent6>
      <a:hlink>
        <a:srgbClr val="6283AA"/>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emplate>office theme</Template>
  <TotalTime>1117</TotalTime>
  <Words>1029</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Gill Sans Nova</vt:lpstr>
      <vt:lpstr>office theme</vt:lpstr>
      <vt:lpstr>ConfettiVTI</vt:lpstr>
      <vt:lpstr>Millennium Award - Design Technology Digital Portfolio John Henry</vt:lpstr>
      <vt:lpstr>PowerPoint Presentation</vt:lpstr>
      <vt:lpstr>Keyrings</vt:lpstr>
      <vt:lpstr>Polyfjord Challenge</vt:lpstr>
      <vt:lpstr>Please watch:</vt:lpstr>
      <vt:lpstr>Low-Poly</vt:lpstr>
      <vt:lpstr>Please watch:</vt:lpstr>
      <vt:lpstr>Portals</vt:lpstr>
      <vt:lpstr>Please watch:</vt:lpstr>
      <vt:lpstr>PowerPoint Presentation</vt:lpstr>
      <vt:lpstr>Please watch:</vt:lpstr>
      <vt:lpstr>PowerPoint Presentation</vt:lpstr>
      <vt:lpstr>Thingiverse</vt:lpstr>
      <vt:lpstr>The Mary Rose</vt:lpstr>
      <vt:lpstr>Concept Art</vt:lpstr>
      <vt:lpstr>Current Projects</vt:lpstr>
      <vt:lpstr>Made By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nambrose</dc:creator>
  <cp:lastModifiedBy>Neil Ambrose</cp:lastModifiedBy>
  <cp:revision>367</cp:revision>
  <dcterms:created xsi:type="dcterms:W3CDTF">2022-10-23T16:04:06Z</dcterms:created>
  <dcterms:modified xsi:type="dcterms:W3CDTF">2023-02-25T16:18:47Z</dcterms:modified>
</cp:coreProperties>
</file>